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Default Extension="png" ContentType="image/png"/>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69" r:id="rId6"/>
    <p:sldId id="268" r:id="rId7"/>
    <p:sldId id="267" r:id="rId8"/>
    <p:sldId id="270" r:id="rId9"/>
    <p:sldId id="258" r:id="rId10"/>
    <p:sldId id="261" r:id="rId11"/>
    <p:sldId id="259" r:id="rId12"/>
    <p:sldId id="277" r:id="rId13"/>
    <p:sldId id="272" r:id="rId14"/>
    <p:sldId id="260" r:id="rId15"/>
    <p:sldId id="276" r:id="rId16"/>
    <p:sldId id="273" r:id="rId17"/>
    <p:sldId id="262" r:id="rId18"/>
    <p:sldId id="271" r:id="rId19"/>
    <p:sldId id="264" r:id="rId20"/>
    <p:sldId id="265"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sse, Elisabeth MAJ MIL USA MEDCOM PHC" initials="EM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EB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566" autoAdjust="0"/>
  </p:normalViewPr>
  <p:slideViewPr>
    <p:cSldViewPr>
      <p:cViewPr>
        <p:scale>
          <a:sx n="100" d="100"/>
          <a:sy n="100" d="100"/>
        </p:scale>
        <p:origin x="-1944" y="5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F6FD09-E919-4558-8356-A31D95A90B1C}" type="datetimeFigureOut">
              <a:rPr lang="en-US" smtClean="0"/>
              <a:t>6/17/2016</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602747-3E85-4391-80F0-E2C3269CAB25}" type="slidenum">
              <a:rPr lang="en-US" smtClean="0"/>
              <a:t>‹#›</a:t>
            </a:fld>
            <a:endParaRPr lang="en-US" dirty="0"/>
          </a:p>
        </p:txBody>
      </p:sp>
    </p:spTree>
    <p:extLst>
      <p:ext uri="{BB962C8B-B14F-4D97-AF65-F5344CB8AC3E}">
        <p14:creationId xmlns:p14="http://schemas.microsoft.com/office/powerpoint/2010/main" val="718201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cdc.gov/zika/geo/index.htm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cdc.gov/ncbddd/birthdefects/microcephaly.htm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Anyone who lives in or travels to an </a:t>
            </a:r>
            <a:r>
              <a:rPr lang="en-US" sz="1200" b="0" i="0" u="sng" kern="1200" dirty="0" smtClean="0">
                <a:solidFill>
                  <a:schemeClr val="tx1"/>
                </a:solidFill>
                <a:effectLst/>
                <a:latin typeface="+mn-lt"/>
                <a:ea typeface="+mn-ea"/>
                <a:cs typeface="+mn-cs"/>
                <a:hlinkClick r:id="rId3"/>
              </a:rPr>
              <a:t>area where </a:t>
            </a:r>
            <a:r>
              <a:rPr lang="en-US" sz="1200" b="0" i="0" u="sng" kern="1200" dirty="0" err="1" smtClean="0">
                <a:solidFill>
                  <a:schemeClr val="tx1"/>
                </a:solidFill>
                <a:effectLst/>
                <a:latin typeface="+mn-lt"/>
                <a:ea typeface="+mn-ea"/>
                <a:cs typeface="+mn-cs"/>
                <a:hlinkClick r:id="rId3"/>
              </a:rPr>
              <a:t>Zika</a:t>
            </a:r>
            <a:r>
              <a:rPr lang="en-US" sz="1200" b="0" i="0" u="sng" kern="1200" dirty="0" smtClean="0">
                <a:solidFill>
                  <a:schemeClr val="tx1"/>
                </a:solidFill>
                <a:effectLst/>
                <a:latin typeface="+mn-lt"/>
                <a:ea typeface="+mn-ea"/>
                <a:cs typeface="+mn-cs"/>
                <a:hlinkClick r:id="rId3"/>
              </a:rPr>
              <a:t> virus is found</a:t>
            </a:r>
            <a:r>
              <a:rPr lang="en-US" sz="1200" b="0" i="0" kern="1200" dirty="0" smtClean="0">
                <a:solidFill>
                  <a:schemeClr val="tx1"/>
                </a:solidFill>
                <a:effectLst/>
                <a:latin typeface="+mn-lt"/>
                <a:ea typeface="+mn-ea"/>
                <a:cs typeface="+mn-cs"/>
              </a:rPr>
              <a:t> and has not already been infected with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virus can get it from mosquito bites. Once a person has been infected, he or she is likely to be protected from future infections.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Most people infected with the Zika virus will present mild symptoms, if any at all.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However if you are pregnant or may become pregnant you should </a:t>
            </a:r>
            <a:r>
              <a:rPr lang="en-US" sz="1200" kern="1200" dirty="0" smtClean="0">
                <a:solidFill>
                  <a:schemeClr val="tx1"/>
                </a:solidFill>
                <a:effectLst/>
                <a:latin typeface="+mn-lt"/>
                <a:ea typeface="+mn-ea"/>
                <a:cs typeface="+mn-cs"/>
              </a:rPr>
              <a:t>take measures to </a:t>
            </a:r>
            <a:r>
              <a:rPr lang="en-US" sz="1200" kern="1200" dirty="0" smtClean="0">
                <a:solidFill>
                  <a:schemeClr val="tx1"/>
                </a:solidFill>
                <a:effectLst/>
                <a:latin typeface="+mn-lt"/>
                <a:ea typeface="+mn-ea"/>
                <a:cs typeface="+mn-cs"/>
              </a:rPr>
              <a:t>reduce your risk of infection by </a:t>
            </a:r>
            <a:r>
              <a:rPr lang="en-US" sz="1200" kern="1200" dirty="0" smtClean="0">
                <a:solidFill>
                  <a:schemeClr val="tx1"/>
                </a:solidFill>
                <a:effectLst/>
                <a:latin typeface="+mn-lt"/>
                <a:ea typeface="+mn-ea"/>
                <a:cs typeface="+mn-cs"/>
              </a:rPr>
              <a:t>avoiding </a:t>
            </a:r>
            <a:r>
              <a:rPr lang="en-US" sz="1200" kern="1200" dirty="0" smtClean="0">
                <a:solidFill>
                  <a:schemeClr val="tx1"/>
                </a:solidFill>
                <a:effectLst/>
                <a:latin typeface="+mn-lt"/>
                <a:ea typeface="+mn-ea"/>
                <a:cs typeface="+mn-cs"/>
              </a:rPr>
              <a:t>mosquito bites and sexual contact with men who have been exposed.</a:t>
            </a:r>
          </a:p>
        </p:txBody>
      </p:sp>
      <p:sp>
        <p:nvSpPr>
          <p:cNvPr id="4" name="Slide Number Placeholder 3"/>
          <p:cNvSpPr>
            <a:spLocks noGrp="1"/>
          </p:cNvSpPr>
          <p:nvPr>
            <p:ph type="sldNum" sz="quarter" idx="10"/>
          </p:nvPr>
        </p:nvSpPr>
        <p:spPr/>
        <p:txBody>
          <a:bodyPr/>
          <a:lstStyle/>
          <a:p>
            <a:fld id="{86602747-3E85-4391-80F0-E2C3269CAB25}" type="slidenum">
              <a:rPr lang="en-US" smtClean="0"/>
              <a:t>2</a:t>
            </a:fld>
            <a:endParaRPr lang="en-US" dirty="0"/>
          </a:p>
        </p:txBody>
      </p:sp>
    </p:spTree>
    <p:extLst>
      <p:ext uri="{BB962C8B-B14F-4D97-AF65-F5344CB8AC3E}">
        <p14:creationId xmlns:p14="http://schemas.microsoft.com/office/powerpoint/2010/main" val="1597340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Pregnant women or women who are trying</a:t>
            </a:r>
            <a:r>
              <a:rPr lang="en-US" baseline="0" dirty="0" smtClean="0"/>
              <a:t> </a:t>
            </a:r>
            <a:r>
              <a:rPr lang="en-US" dirty="0" smtClean="0"/>
              <a:t>to get pregnant, who live in an area without active</a:t>
            </a:r>
            <a:r>
              <a:rPr lang="en-US" baseline="0" dirty="0" smtClean="0"/>
              <a:t> </a:t>
            </a:r>
            <a:r>
              <a:rPr lang="en-US" dirty="0" smtClean="0"/>
              <a:t>transmission of Zika, should avoid travel to affected</a:t>
            </a:r>
            <a:r>
              <a:rPr lang="en-US" baseline="0" dirty="0" smtClean="0"/>
              <a:t> areas</a:t>
            </a:r>
            <a:r>
              <a:rPr lang="en-US" dirty="0" smtClean="0"/>
              <a:t>.</a:t>
            </a:r>
          </a:p>
          <a:p>
            <a:endParaRPr lang="en-US" dirty="0" smtClean="0"/>
          </a:p>
          <a:p>
            <a:r>
              <a:rPr lang="en-US" dirty="0" smtClean="0"/>
              <a:t>If travel cannot be avoided, talk to your healthcare provider about your travel plans. Pregnant travelers</a:t>
            </a:r>
            <a:r>
              <a:rPr lang="en-US" baseline="0" dirty="0" smtClean="0"/>
              <a:t> </a:t>
            </a:r>
            <a:r>
              <a:rPr lang="en-US" dirty="0" smtClean="0"/>
              <a:t>and their male partners should strictly</a:t>
            </a:r>
            <a:r>
              <a:rPr lang="en-US" baseline="0" dirty="0" smtClean="0"/>
              <a:t> </a:t>
            </a:r>
            <a:r>
              <a:rPr lang="en-US" dirty="0" smtClean="0"/>
              <a:t>follow steps to prevent mosquito bites during the trip. Use of </a:t>
            </a:r>
            <a:r>
              <a:rPr lang="en-US" dirty="0" smtClean="0"/>
              <a:t>EPA-approved </a:t>
            </a:r>
            <a:r>
              <a:rPr lang="en-US" dirty="0" smtClean="0"/>
              <a:t>insect repellents is safe during pregnancy.</a:t>
            </a:r>
            <a:r>
              <a:rPr lang="en-US" baseline="0" dirty="0" smtClean="0"/>
              <a:t> </a:t>
            </a:r>
            <a:endParaRPr lang="en-US" dirty="0" smtClean="0"/>
          </a:p>
          <a:p>
            <a:endParaRPr lang="en-US" dirty="0" smtClean="0"/>
          </a:p>
          <a:p>
            <a:r>
              <a:rPr lang="en-US" dirty="0" smtClean="0"/>
              <a:t>To prevent</a:t>
            </a:r>
            <a:r>
              <a:rPr lang="en-US" baseline="0" dirty="0" smtClean="0"/>
              <a:t> </a:t>
            </a:r>
            <a:r>
              <a:rPr lang="en-US" dirty="0" smtClean="0"/>
              <a:t>sexual transmission of Zika, consider not having sex or</a:t>
            </a:r>
            <a:r>
              <a:rPr lang="en-US" baseline="0" dirty="0" smtClean="0"/>
              <a:t> </a:t>
            </a:r>
            <a:r>
              <a:rPr lang="en-US" dirty="0" smtClean="0"/>
              <a:t>use condoms the right way every time during pregnancy.</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Follow all recommendations for prenatal care, as it may be possible for a woman to transmit Zika to her unborn child even if she never has symptoms.</a:t>
            </a:r>
          </a:p>
          <a:p>
            <a:endParaRPr lang="en-US" dirty="0" smtClean="0"/>
          </a:p>
          <a:p>
            <a:r>
              <a:rPr lang="en-US" dirty="0" smtClean="0"/>
              <a:t>Testing is recommended for pregnant women</a:t>
            </a:r>
            <a:r>
              <a:rPr lang="en-US" baseline="0" dirty="0" smtClean="0"/>
              <a:t> </a:t>
            </a:r>
            <a:r>
              <a:rPr lang="en-US" dirty="0" smtClean="0"/>
              <a:t>who travelled</a:t>
            </a:r>
            <a:r>
              <a:rPr lang="en-US" baseline="0" dirty="0" smtClean="0"/>
              <a:t> to</a:t>
            </a:r>
            <a:r>
              <a:rPr lang="en-US" dirty="0" smtClean="0"/>
              <a:t> areas with active transmission of Zika even if they don’t develop</a:t>
            </a:r>
            <a:r>
              <a:rPr lang="en-US" baseline="0" dirty="0" smtClean="0"/>
              <a:t> symptoms</a:t>
            </a:r>
            <a:r>
              <a:rPr lang="en-US" dirty="0" smtClean="0"/>
              <a:t>. Testing should be conducted 2-12 weeks after travel.  All Army medical facilities have been</a:t>
            </a:r>
            <a:r>
              <a:rPr lang="en-US" baseline="0" dirty="0" smtClean="0"/>
              <a:t> </a:t>
            </a:r>
            <a:r>
              <a:rPr lang="en-US" dirty="0" smtClean="0"/>
              <a:t>notified of the concerns surrounding Zika infection and</a:t>
            </a:r>
            <a:r>
              <a:rPr lang="en-US" baseline="0" dirty="0" smtClean="0"/>
              <a:t> </a:t>
            </a:r>
            <a:r>
              <a:rPr lang="en-US" dirty="0" smtClean="0"/>
              <a:t>are prepared to assist patients who may have been</a:t>
            </a:r>
            <a:r>
              <a:rPr lang="en-US" baseline="0" dirty="0" smtClean="0"/>
              <a:t> </a:t>
            </a:r>
            <a:r>
              <a:rPr lang="en-US" dirty="0" smtClean="0"/>
              <a:t>infected.</a:t>
            </a:r>
          </a:p>
          <a:p>
            <a:endParaRPr lang="en-US" dirty="0" smtClean="0"/>
          </a:p>
          <a:p>
            <a:r>
              <a:rPr lang="en-US" dirty="0" smtClean="0"/>
              <a:t>There is no evidence that prior Zika virus infection poses a risk of birth defects in future pregnancies. </a:t>
            </a:r>
          </a:p>
        </p:txBody>
      </p:sp>
      <p:sp>
        <p:nvSpPr>
          <p:cNvPr id="4" name="Slide Number Placeholder 3"/>
          <p:cNvSpPr>
            <a:spLocks noGrp="1"/>
          </p:cNvSpPr>
          <p:nvPr>
            <p:ph type="sldNum" sz="quarter" idx="10"/>
          </p:nvPr>
        </p:nvSpPr>
        <p:spPr/>
        <p:txBody>
          <a:bodyPr/>
          <a:lstStyle/>
          <a:p>
            <a:fld id="{86602747-3E85-4391-80F0-E2C3269CAB25}" type="slidenum">
              <a:rPr lang="en-US" smtClean="0"/>
              <a:t>12</a:t>
            </a:fld>
            <a:endParaRPr lang="en-US" dirty="0"/>
          </a:p>
        </p:txBody>
      </p:sp>
    </p:spTree>
    <p:extLst>
      <p:ext uri="{BB962C8B-B14F-4D97-AF65-F5344CB8AC3E}">
        <p14:creationId xmlns:p14="http://schemas.microsoft.com/office/powerpoint/2010/main" val="89370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Pregnant women or women who are trying</a:t>
            </a:r>
            <a:r>
              <a:rPr lang="en-US" baseline="0" dirty="0" smtClean="0"/>
              <a:t> </a:t>
            </a:r>
            <a:r>
              <a:rPr lang="en-US" dirty="0" smtClean="0"/>
              <a:t>to get pregnant, who live in an area without active</a:t>
            </a:r>
            <a:r>
              <a:rPr lang="en-US" baseline="0" dirty="0" smtClean="0"/>
              <a:t> </a:t>
            </a:r>
            <a:r>
              <a:rPr lang="en-US" dirty="0" smtClean="0"/>
              <a:t>transmission of Zika, should avoid travel to affected</a:t>
            </a:r>
            <a:r>
              <a:rPr lang="en-US" baseline="0" dirty="0" smtClean="0"/>
              <a:t> areas</a:t>
            </a:r>
            <a:r>
              <a:rPr lang="en-US" dirty="0" smtClean="0"/>
              <a:t>.</a:t>
            </a:r>
          </a:p>
          <a:p>
            <a:endParaRPr lang="en-US" dirty="0" smtClean="0"/>
          </a:p>
          <a:p>
            <a:r>
              <a:rPr lang="en-US" dirty="0" smtClean="0"/>
              <a:t>If travel cannot be avoided, talk to your healthcare provider about your travel plans. Pregnant travelers</a:t>
            </a:r>
            <a:r>
              <a:rPr lang="en-US" baseline="0" dirty="0" smtClean="0"/>
              <a:t> </a:t>
            </a:r>
            <a:r>
              <a:rPr lang="en-US" dirty="0" smtClean="0"/>
              <a:t>and their male partners should strictly</a:t>
            </a:r>
            <a:r>
              <a:rPr lang="en-US" baseline="0" dirty="0" smtClean="0"/>
              <a:t> </a:t>
            </a:r>
            <a:r>
              <a:rPr lang="en-US" dirty="0" smtClean="0"/>
              <a:t>follow steps to prevent mosquito bites during the trip. Use of </a:t>
            </a:r>
            <a:r>
              <a:rPr lang="en-US" dirty="0" smtClean="0"/>
              <a:t>EPA - approved </a:t>
            </a:r>
            <a:r>
              <a:rPr lang="en-US" dirty="0" smtClean="0"/>
              <a:t>insect repellents is safe during pregnancy.</a:t>
            </a:r>
            <a:r>
              <a:rPr lang="en-US" baseline="0" dirty="0" smtClean="0"/>
              <a:t> </a:t>
            </a:r>
            <a:r>
              <a:rPr lang="en-US" dirty="0" smtClean="0"/>
              <a:t>Discuss the risk of infection with Zika virus versus the risk of wearing permethrin-treated clothing</a:t>
            </a:r>
            <a:r>
              <a:rPr lang="en-US" baseline="0" dirty="0" smtClean="0"/>
              <a:t> </a:t>
            </a:r>
            <a:r>
              <a:rPr lang="en-US" dirty="0" smtClean="0"/>
              <a:t>with your prenatal care provider.  Mosquitoes that spread Zika virus bite both indoors and outdoors, mostly during the daytime; therefore, it is important to ensure protection from mosquitoes throughout the entire day.</a:t>
            </a:r>
          </a:p>
          <a:p>
            <a:endParaRPr lang="en-US" dirty="0" smtClean="0"/>
          </a:p>
          <a:p>
            <a:r>
              <a:rPr lang="en-US" dirty="0" smtClean="0"/>
              <a:t>To prevent</a:t>
            </a:r>
            <a:r>
              <a:rPr lang="en-US" baseline="0" dirty="0" smtClean="0"/>
              <a:t> </a:t>
            </a:r>
            <a:r>
              <a:rPr lang="en-US" dirty="0" smtClean="0"/>
              <a:t>sexual transmission of Zika, consider not having sex or</a:t>
            </a:r>
            <a:r>
              <a:rPr lang="en-US" baseline="0" dirty="0" smtClean="0"/>
              <a:t> </a:t>
            </a:r>
            <a:r>
              <a:rPr lang="en-US" dirty="0" smtClean="0"/>
              <a:t>using </a:t>
            </a:r>
            <a:r>
              <a:rPr lang="en-US" dirty="0" smtClean="0"/>
              <a:t>condoms the right way every time during pregnancy.</a:t>
            </a:r>
          </a:p>
          <a:p>
            <a:endParaRPr lang="en-US" dirty="0" smtClean="0"/>
          </a:p>
          <a:p>
            <a:r>
              <a:rPr lang="en-US" dirty="0" smtClean="0"/>
              <a:t>Testing is recommended for pregnant women</a:t>
            </a:r>
            <a:r>
              <a:rPr lang="en-US" baseline="0" dirty="0" smtClean="0"/>
              <a:t> </a:t>
            </a:r>
            <a:r>
              <a:rPr lang="en-US" dirty="0" smtClean="0"/>
              <a:t>who travelled</a:t>
            </a:r>
            <a:r>
              <a:rPr lang="en-US" baseline="0" dirty="0" smtClean="0"/>
              <a:t> to</a:t>
            </a:r>
            <a:r>
              <a:rPr lang="en-US" dirty="0" smtClean="0"/>
              <a:t> areas with active transmission of Zika even if they don’t develop</a:t>
            </a:r>
            <a:r>
              <a:rPr lang="en-US" baseline="0" dirty="0" smtClean="0"/>
              <a:t> symptoms</a:t>
            </a:r>
            <a:r>
              <a:rPr lang="en-US" dirty="0" smtClean="0"/>
              <a:t>. Testing should be conducted 2-12 weeks after travel.  All Army medical facilities have been</a:t>
            </a:r>
            <a:r>
              <a:rPr lang="en-US" baseline="0" dirty="0" smtClean="0"/>
              <a:t> </a:t>
            </a:r>
            <a:r>
              <a:rPr lang="en-US" dirty="0" smtClean="0"/>
              <a:t>notified of the concerns surrounding Zika infection and</a:t>
            </a:r>
            <a:r>
              <a:rPr lang="en-US" baseline="0" dirty="0" smtClean="0"/>
              <a:t> </a:t>
            </a:r>
            <a:r>
              <a:rPr lang="en-US" dirty="0" smtClean="0"/>
              <a:t>are prepared to assist patients who may have been</a:t>
            </a:r>
            <a:r>
              <a:rPr lang="en-US" baseline="0" dirty="0" smtClean="0"/>
              <a:t> </a:t>
            </a:r>
            <a:r>
              <a:rPr lang="en-US" dirty="0" smtClean="0"/>
              <a:t>infected.</a:t>
            </a:r>
          </a:p>
          <a:p>
            <a:endParaRPr lang="en-US" dirty="0" smtClean="0"/>
          </a:p>
          <a:p>
            <a:r>
              <a:rPr lang="en-US" dirty="0" smtClean="0"/>
              <a:t>There is no evidence that prior Zika virus infection poses a risk of birth defects in future pregnancies. </a:t>
            </a:r>
          </a:p>
        </p:txBody>
      </p:sp>
      <p:sp>
        <p:nvSpPr>
          <p:cNvPr id="4" name="Slide Number Placeholder 3"/>
          <p:cNvSpPr>
            <a:spLocks noGrp="1"/>
          </p:cNvSpPr>
          <p:nvPr>
            <p:ph type="sldNum" sz="quarter" idx="10"/>
          </p:nvPr>
        </p:nvSpPr>
        <p:spPr/>
        <p:txBody>
          <a:bodyPr/>
          <a:lstStyle/>
          <a:p>
            <a:fld id="{86602747-3E85-4391-80F0-E2C3269CAB25}" type="slidenum">
              <a:rPr lang="en-US" smtClean="0"/>
              <a:t>13</a:t>
            </a:fld>
            <a:endParaRPr lang="en-US" dirty="0"/>
          </a:p>
        </p:txBody>
      </p:sp>
    </p:spTree>
    <p:extLst>
      <p:ext uri="{BB962C8B-B14F-4D97-AF65-F5344CB8AC3E}">
        <p14:creationId xmlns:p14="http://schemas.microsoft.com/office/powerpoint/2010/main" val="89370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Pregnant women or women who are trying</a:t>
            </a:r>
            <a:r>
              <a:rPr lang="en-US" baseline="0" dirty="0" smtClean="0"/>
              <a:t> </a:t>
            </a:r>
            <a:r>
              <a:rPr lang="en-US" dirty="0" smtClean="0"/>
              <a:t>to get pregnant, who live in an area with active</a:t>
            </a:r>
            <a:r>
              <a:rPr lang="en-US" baseline="0" dirty="0" smtClean="0"/>
              <a:t> </a:t>
            </a:r>
            <a:r>
              <a:rPr lang="en-US" dirty="0" smtClean="0"/>
              <a:t>transmission of Zika, should take special precautions.</a:t>
            </a:r>
          </a:p>
          <a:p>
            <a:endParaRPr lang="en-US" dirty="0" smtClean="0"/>
          </a:p>
          <a:p>
            <a:r>
              <a:rPr lang="en-US" dirty="0" smtClean="0"/>
              <a:t>Pregnant women and their male partners should strictly</a:t>
            </a:r>
            <a:r>
              <a:rPr lang="en-US" baseline="0" dirty="0" smtClean="0"/>
              <a:t> </a:t>
            </a:r>
            <a:r>
              <a:rPr lang="en-US" dirty="0" smtClean="0"/>
              <a:t>follow steps to prevent mosquito bites. Use of </a:t>
            </a:r>
            <a:r>
              <a:rPr lang="en-US" dirty="0" smtClean="0"/>
              <a:t>EPA - approved </a:t>
            </a:r>
            <a:r>
              <a:rPr lang="en-US" dirty="0" smtClean="0"/>
              <a:t>insect repellents is safe during pregnancy.</a:t>
            </a:r>
            <a:r>
              <a:rPr lang="en-US" baseline="0" dirty="0" smtClean="0"/>
              <a:t> </a:t>
            </a:r>
            <a:r>
              <a:rPr lang="en-US" dirty="0" smtClean="0"/>
              <a:t>Discuss the risk of infection with Zika virus versus the risk of wearing permethrin-treated clothing</a:t>
            </a:r>
            <a:r>
              <a:rPr lang="en-US" baseline="0" dirty="0" smtClean="0"/>
              <a:t> </a:t>
            </a:r>
            <a:r>
              <a:rPr lang="en-US" dirty="0" smtClean="0"/>
              <a:t>with your prenatal care provider.  Mosquitoes that spread Zika virus bite both indoors and outdoors, mostly during the daytime; therefore, it is important to ensure protection from mosquitoes throughout the entire day.</a:t>
            </a:r>
          </a:p>
          <a:p>
            <a:endParaRPr lang="en-US" dirty="0" smtClean="0"/>
          </a:p>
          <a:p>
            <a:r>
              <a:rPr lang="en-US" dirty="0" smtClean="0"/>
              <a:t>To prevent</a:t>
            </a:r>
            <a:r>
              <a:rPr lang="en-US" baseline="0" dirty="0" smtClean="0"/>
              <a:t> </a:t>
            </a:r>
            <a:r>
              <a:rPr lang="en-US" dirty="0" smtClean="0"/>
              <a:t>sexual transmission of Zika, consider not having sex or</a:t>
            </a:r>
            <a:r>
              <a:rPr lang="en-US" baseline="0" dirty="0" smtClean="0"/>
              <a:t> </a:t>
            </a:r>
            <a:r>
              <a:rPr lang="en-US" dirty="0" smtClean="0"/>
              <a:t>using </a:t>
            </a:r>
            <a:r>
              <a:rPr lang="en-US" dirty="0" smtClean="0"/>
              <a:t>condoms the right way every time during pregnancy.</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Follow all recommendations for prenatal care, as it may be possible for a woman to transmit Zika to her unborn child even if she never has symptoms.</a:t>
            </a:r>
          </a:p>
          <a:p>
            <a:endParaRPr lang="en-US" dirty="0" smtClean="0"/>
          </a:p>
          <a:p>
            <a:r>
              <a:rPr lang="en-US" dirty="0" smtClean="0"/>
              <a:t>If you develop Zika symptoms, be sure to contact your healthcare provider for testing.  </a:t>
            </a:r>
          </a:p>
          <a:p>
            <a:endParaRPr lang="en-US" dirty="0" smtClean="0"/>
          </a:p>
          <a:p>
            <a:r>
              <a:rPr lang="en-US" dirty="0" smtClean="0"/>
              <a:t>In addition, testing is recommended for pregnant women</a:t>
            </a:r>
            <a:r>
              <a:rPr lang="en-US" baseline="0" dirty="0" smtClean="0"/>
              <a:t> </a:t>
            </a:r>
            <a:r>
              <a:rPr lang="en-US" dirty="0" smtClean="0"/>
              <a:t>who live in areas with active transmission of Zika at their</a:t>
            </a:r>
            <a:r>
              <a:rPr lang="en-US" baseline="0" dirty="0" smtClean="0"/>
              <a:t> </a:t>
            </a:r>
            <a:r>
              <a:rPr lang="en-US" dirty="0" smtClean="0"/>
              <a:t>first prenatal visit and mid-second trimester, even if they</a:t>
            </a:r>
            <a:r>
              <a:rPr lang="en-US" baseline="0" dirty="0" smtClean="0"/>
              <a:t> haven’t had symptoms</a:t>
            </a:r>
            <a:r>
              <a:rPr lang="en-US" dirty="0" smtClean="0"/>
              <a:t>. </a:t>
            </a:r>
          </a:p>
          <a:p>
            <a:endParaRPr lang="en-US" dirty="0" smtClean="0"/>
          </a:p>
          <a:p>
            <a:r>
              <a:rPr lang="en-US" dirty="0" smtClean="0"/>
              <a:t>All Army medical facilities have been</a:t>
            </a:r>
            <a:r>
              <a:rPr lang="en-US" baseline="0" dirty="0" smtClean="0"/>
              <a:t> </a:t>
            </a:r>
            <a:r>
              <a:rPr lang="en-US" dirty="0" smtClean="0"/>
              <a:t>notified of the concerns surrounding Zika infection and</a:t>
            </a:r>
            <a:r>
              <a:rPr lang="en-US" baseline="0" dirty="0" smtClean="0"/>
              <a:t> </a:t>
            </a:r>
            <a:r>
              <a:rPr lang="en-US" dirty="0" smtClean="0"/>
              <a:t>are prepared to assist patients who may have been</a:t>
            </a:r>
            <a:r>
              <a:rPr lang="en-US" baseline="0" dirty="0" smtClean="0"/>
              <a:t> </a:t>
            </a:r>
            <a:r>
              <a:rPr lang="en-US" dirty="0" smtClean="0"/>
              <a:t>infected.</a:t>
            </a:r>
          </a:p>
          <a:p>
            <a:endParaRPr lang="en-US" dirty="0" smtClean="0"/>
          </a:p>
          <a:p>
            <a:r>
              <a:rPr lang="en-US" dirty="0" smtClean="0"/>
              <a:t>Pregnant Soldiers and DOD employees who live or work</a:t>
            </a:r>
            <a:r>
              <a:rPr lang="en-US" baseline="0" dirty="0" smtClean="0"/>
              <a:t> </a:t>
            </a:r>
            <a:r>
              <a:rPr lang="en-US" dirty="0" smtClean="0"/>
              <a:t>in an area with active Zika transmission should talk to</a:t>
            </a:r>
            <a:r>
              <a:rPr lang="en-US" baseline="0" dirty="0" smtClean="0"/>
              <a:t> </a:t>
            </a:r>
            <a:r>
              <a:rPr lang="en-US" dirty="0" smtClean="0"/>
              <a:t>their chain of command if they have concerns. Your chain of command can</a:t>
            </a:r>
            <a:r>
              <a:rPr lang="en-US" baseline="0" dirty="0" smtClean="0"/>
              <a:t> </a:t>
            </a:r>
            <a:r>
              <a:rPr lang="en-US" dirty="0" smtClean="0"/>
              <a:t>provide specific personal protective guidance, resources,</a:t>
            </a:r>
            <a:r>
              <a:rPr lang="en-US" baseline="0" dirty="0" smtClean="0"/>
              <a:t> </a:t>
            </a:r>
            <a:r>
              <a:rPr lang="en-US" dirty="0" smtClean="0"/>
              <a:t>and information about policies.</a:t>
            </a:r>
          </a:p>
          <a:p>
            <a:endParaRPr lang="en-US" dirty="0" smtClean="0"/>
          </a:p>
          <a:p>
            <a:r>
              <a:rPr lang="en-US" dirty="0" smtClean="0"/>
              <a:t>Studies are underway to learn more about the spread of Zika from mother to baby and the risks of Zika infection during pregnancy.</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86602747-3E85-4391-80F0-E2C3269CAB25}" type="slidenum">
              <a:rPr lang="en-US" smtClean="0"/>
              <a:t>14</a:t>
            </a:fld>
            <a:endParaRPr lang="en-US" dirty="0"/>
          </a:p>
        </p:txBody>
      </p:sp>
    </p:spTree>
    <p:extLst>
      <p:ext uri="{BB962C8B-B14F-4D97-AF65-F5344CB8AC3E}">
        <p14:creationId xmlns:p14="http://schemas.microsoft.com/office/powerpoint/2010/main" val="89370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Personnel are at risk when travelling to areas experiencing ongoing Zika virus transmission.  The risk of Zika infection is reduced by taking measures to avoid mosquito bites and sexual contact with men who have been infected.  </a:t>
            </a:r>
          </a:p>
          <a:p>
            <a:endParaRPr lang="en-US" dirty="0" smtClean="0"/>
          </a:p>
          <a:p>
            <a:r>
              <a:rPr lang="en-US" dirty="0" smtClean="0"/>
              <a:t>As we learn more about this virus, guidance may change.</a:t>
            </a:r>
            <a:r>
              <a:rPr lang="en-US" baseline="0" dirty="0" smtClean="0"/>
              <a:t>  </a:t>
            </a:r>
          </a:p>
          <a:p>
            <a:endParaRPr lang="en-US" baseline="0" dirty="0" smtClean="0"/>
          </a:p>
          <a:p>
            <a:r>
              <a:rPr lang="en-US" baseline="0" dirty="0" smtClean="0"/>
              <a:t>Use reliable resources, such as the Army Public Health Center or the U.S. Centers for Disease Prevention and Control (CDC) websites to stay informed.</a:t>
            </a:r>
            <a:endParaRPr lang="en-US" dirty="0" smtClean="0"/>
          </a:p>
          <a:p>
            <a:endParaRPr lang="en-US" dirty="0"/>
          </a:p>
        </p:txBody>
      </p:sp>
      <p:sp>
        <p:nvSpPr>
          <p:cNvPr id="4" name="Slide Number Placeholder 3"/>
          <p:cNvSpPr>
            <a:spLocks noGrp="1"/>
          </p:cNvSpPr>
          <p:nvPr>
            <p:ph type="sldNum" sz="quarter" idx="10"/>
          </p:nvPr>
        </p:nvSpPr>
        <p:spPr/>
        <p:txBody>
          <a:bodyPr/>
          <a:lstStyle/>
          <a:p>
            <a:fld id="{86602747-3E85-4391-80F0-E2C3269CAB25}" type="slidenum">
              <a:rPr lang="en-US" smtClean="0"/>
              <a:t>15</a:t>
            </a:fld>
            <a:endParaRPr lang="en-US" dirty="0"/>
          </a:p>
        </p:txBody>
      </p:sp>
    </p:spTree>
    <p:extLst>
      <p:ext uri="{BB962C8B-B14F-4D97-AF65-F5344CB8AC3E}">
        <p14:creationId xmlns:p14="http://schemas.microsoft.com/office/powerpoint/2010/main" val="1231508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Zika is one of several infections spread by the</a:t>
            </a:r>
            <a:r>
              <a:rPr lang="en-US" baseline="0" dirty="0" smtClean="0"/>
              <a:t> </a:t>
            </a:r>
            <a:r>
              <a:rPr lang="en-US" i="1" dirty="0" err="1" smtClean="0"/>
              <a:t>Aedes</a:t>
            </a:r>
            <a:r>
              <a:rPr lang="en-US" dirty="0" smtClean="0"/>
              <a:t> mosquito, which also spreads dengue and</a:t>
            </a:r>
            <a:r>
              <a:rPr lang="en-US" baseline="0" dirty="0" smtClean="0"/>
              <a:t> </a:t>
            </a:r>
            <a:r>
              <a:rPr lang="en-US" dirty="0" err="1" smtClean="0"/>
              <a:t>chikungunya</a:t>
            </a:r>
            <a:r>
              <a:rPr lang="en-US" dirty="0" smtClean="0"/>
              <a:t>. </a:t>
            </a:r>
          </a:p>
          <a:p>
            <a:endParaRPr lang="en-US" dirty="0" smtClean="0"/>
          </a:p>
          <a:p>
            <a:r>
              <a:rPr lang="en-US" sz="1200" b="0" i="0" kern="1200" dirty="0" smtClean="0">
                <a:solidFill>
                  <a:schemeClr val="tx1"/>
                </a:solidFill>
                <a:effectLst/>
                <a:latin typeface="+mn-lt"/>
                <a:ea typeface="+mn-ea"/>
                <a:cs typeface="+mn-cs"/>
              </a:rPr>
              <a:t>The illness is usually mild with symptoms lasting for several days to a week after being bitten by an infected mosquito. People usually don’t get sick enough to go to the hospital, and they very rarely die of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virus infection during pregnancy can cause a serious birth defect called </a:t>
            </a:r>
            <a:r>
              <a:rPr lang="en-US" sz="1200" b="0" i="0" u="sng" kern="1200" dirty="0" smtClean="0">
                <a:solidFill>
                  <a:schemeClr val="tx1"/>
                </a:solidFill>
                <a:effectLst/>
                <a:latin typeface="+mn-lt"/>
                <a:ea typeface="+mn-ea"/>
                <a:cs typeface="+mn-cs"/>
                <a:hlinkClick r:id="rId3"/>
              </a:rPr>
              <a:t>microcephaly</a:t>
            </a:r>
            <a:r>
              <a:rPr lang="en-US" sz="1200" b="0" i="0" kern="1200" dirty="0" smtClean="0">
                <a:solidFill>
                  <a:schemeClr val="tx1"/>
                </a:solidFill>
                <a:effectLst/>
                <a:latin typeface="+mn-lt"/>
                <a:ea typeface="+mn-ea"/>
                <a:cs typeface="+mn-cs"/>
              </a:rPr>
              <a:t>, as well as other severe fetal brain defects.</a:t>
            </a:r>
            <a:r>
              <a:rPr lang="en-US" dirty="0" smtClean="0"/>
              <a:t> Microcephaly</a:t>
            </a:r>
            <a:r>
              <a:rPr lang="en-US" baseline="0" dirty="0" smtClean="0"/>
              <a:t> is </a:t>
            </a:r>
            <a:r>
              <a:rPr lang="en-US" dirty="0" smtClean="0"/>
              <a:t>a condition</a:t>
            </a:r>
            <a:r>
              <a:rPr lang="en-US" baseline="0" dirty="0" smtClean="0"/>
              <a:t> </a:t>
            </a:r>
            <a:r>
              <a:rPr lang="en-US" dirty="0" smtClean="0"/>
              <a:t>where a baby is born with an abnormally small</a:t>
            </a:r>
            <a:r>
              <a:rPr lang="en-US" baseline="0" dirty="0" smtClean="0"/>
              <a:t> </a:t>
            </a:r>
            <a:r>
              <a:rPr lang="en-US" dirty="0" smtClean="0"/>
              <a:t>head and incomplete brain development.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Zika infection </a:t>
            </a:r>
            <a:r>
              <a:rPr lang="en-US" dirty="0" smtClean="0"/>
              <a:t>may cause Guillain-Barré syndrome, a rare</a:t>
            </a:r>
            <a:r>
              <a:rPr lang="en-US" baseline="0" dirty="0" smtClean="0"/>
              <a:t> </a:t>
            </a:r>
            <a:r>
              <a:rPr lang="en-US" dirty="0" smtClean="0"/>
              <a:t>disorder</a:t>
            </a:r>
            <a:r>
              <a:rPr lang="en-US" baseline="0" dirty="0" smtClean="0"/>
              <a:t> </a:t>
            </a:r>
            <a:r>
              <a:rPr lang="en-US" dirty="0" smtClean="0"/>
              <a:t>in which your body's immune system attacks</a:t>
            </a:r>
            <a:r>
              <a:rPr lang="en-US" baseline="0" dirty="0" smtClean="0"/>
              <a:t> </a:t>
            </a:r>
            <a:r>
              <a:rPr lang="en-US" dirty="0" smtClean="0"/>
              <a:t>the nerves</a:t>
            </a:r>
            <a:r>
              <a:rPr lang="en-US" sz="1200" kern="1200" dirty="0" smtClean="0">
                <a:solidFill>
                  <a:schemeClr val="tx1"/>
                </a:solidFill>
                <a:effectLst/>
                <a:latin typeface="+mn-lt"/>
                <a:ea typeface="+mn-ea"/>
                <a:cs typeface="+mn-cs"/>
              </a:rPr>
              <a:t>, leading to nerve damage or paralysis that lasts for several weeks or several months. Most people fully recover, but may take a few months or longer. </a:t>
            </a:r>
            <a:endParaRPr lang="en-US" dirty="0" smtClean="0">
              <a:solidFill>
                <a:srgbClr val="FF0000"/>
              </a:solidFill>
            </a:endParaRPr>
          </a:p>
          <a:p>
            <a:r>
              <a:rPr lang="en-US" dirty="0" smtClean="0"/>
              <a:t> </a:t>
            </a:r>
          </a:p>
          <a:p>
            <a:r>
              <a:rPr lang="en-US" dirty="0" smtClean="0"/>
              <a:t>Due to the potential connection with birth defects,</a:t>
            </a:r>
            <a:r>
              <a:rPr lang="en-US" baseline="0" dirty="0" smtClean="0"/>
              <a:t> </a:t>
            </a:r>
            <a:r>
              <a:rPr lang="en-US" dirty="0" smtClean="0"/>
              <a:t>women who are pregnant or trying to become</a:t>
            </a:r>
            <a:r>
              <a:rPr lang="en-US" baseline="0" dirty="0" smtClean="0"/>
              <a:t> </a:t>
            </a:r>
            <a:r>
              <a:rPr lang="en-US" dirty="0" smtClean="0"/>
              <a:t>pregnant</a:t>
            </a:r>
            <a:r>
              <a:rPr lang="en-US" baseline="0" dirty="0" smtClean="0"/>
              <a:t> </a:t>
            </a:r>
            <a:r>
              <a:rPr lang="en-US" dirty="0" smtClean="0"/>
              <a:t>should avoid </a:t>
            </a:r>
            <a:r>
              <a:rPr lang="en-US" dirty="0" smtClean="0"/>
              <a:t>travel to areas where</a:t>
            </a:r>
            <a:r>
              <a:rPr lang="en-US" baseline="0" dirty="0" smtClean="0"/>
              <a:t> </a:t>
            </a:r>
            <a:r>
              <a:rPr lang="en-US" dirty="0" smtClean="0"/>
              <a:t>Zika transmission is </a:t>
            </a:r>
            <a:r>
              <a:rPr lang="en-US" dirty="0" smtClean="0"/>
              <a:t>ongoing</a:t>
            </a:r>
            <a:r>
              <a:rPr lang="en-US" baseline="0" dirty="0" smtClean="0"/>
              <a:t> </a:t>
            </a:r>
            <a:r>
              <a:rPr lang="en-US" dirty="0" smtClean="0"/>
              <a:t>or </a:t>
            </a:r>
            <a:r>
              <a:rPr lang="en-US" dirty="0" smtClean="0"/>
              <a:t>talk to their healthcare</a:t>
            </a:r>
            <a:r>
              <a:rPr lang="en-US" baseline="0" dirty="0" smtClean="0"/>
              <a:t> </a:t>
            </a:r>
            <a:r>
              <a:rPr lang="en-US" dirty="0" smtClean="0"/>
              <a:t>provider before traveling if travel cannot be</a:t>
            </a:r>
            <a:r>
              <a:rPr lang="en-US" baseline="0" dirty="0" smtClean="0"/>
              <a:t> </a:t>
            </a:r>
            <a:r>
              <a:rPr lang="en-US" baseline="0" dirty="0" smtClean="0"/>
              <a:t>avoided</a:t>
            </a:r>
            <a:r>
              <a:rPr lang="en-US" dirty="0" smtClean="0"/>
              <a:t>.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86602747-3E85-4391-80F0-E2C3269CAB25}" type="slidenum">
              <a:rPr lang="en-US" smtClean="0"/>
              <a:t>4</a:t>
            </a:fld>
            <a:endParaRPr lang="en-US" dirty="0"/>
          </a:p>
        </p:txBody>
      </p:sp>
    </p:spTree>
    <p:extLst>
      <p:ext uri="{BB962C8B-B14F-4D97-AF65-F5344CB8AC3E}">
        <p14:creationId xmlns:p14="http://schemas.microsoft.com/office/powerpoint/2010/main" val="304580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Zika virus (Zika) is spread to</a:t>
            </a:r>
            <a:r>
              <a:rPr lang="en-US" baseline="0" dirty="0" smtClean="0"/>
              <a:t> </a:t>
            </a:r>
            <a:r>
              <a:rPr lang="en-US" dirty="0" smtClean="0"/>
              <a:t>people primarily through mosquito bites.</a:t>
            </a:r>
          </a:p>
          <a:p>
            <a:endParaRPr lang="en-US" dirty="0" smtClean="0"/>
          </a:p>
          <a:p>
            <a:r>
              <a:rPr lang="en-US" dirty="0" smtClean="0"/>
              <a:t>People primarily become infected</a:t>
            </a:r>
            <a:r>
              <a:rPr lang="en-US" baseline="0" dirty="0" smtClean="0"/>
              <a:t> </a:t>
            </a:r>
            <a:r>
              <a:rPr lang="en-US" dirty="0" smtClean="0"/>
              <a:t>with Zika virus</a:t>
            </a:r>
            <a:r>
              <a:rPr lang="en-US" baseline="0" dirty="0" smtClean="0"/>
              <a:t> through the bite of an infected </a:t>
            </a:r>
            <a:r>
              <a:rPr lang="en-US" dirty="0" smtClean="0"/>
              <a:t>mosquito. </a:t>
            </a:r>
            <a:r>
              <a:rPr lang="en-US" sz="1200" b="0" i="0" kern="1200" dirty="0" smtClean="0">
                <a:solidFill>
                  <a:schemeClr val="tx1"/>
                </a:solidFill>
                <a:effectLst/>
                <a:latin typeface="+mn-lt"/>
                <a:ea typeface="+mn-ea"/>
                <a:cs typeface="+mn-cs"/>
              </a:rPr>
              <a:t>Zika virus can be found in the blood of an infected</a:t>
            </a:r>
            <a:r>
              <a:rPr lang="en-US" sz="1200" b="0" i="0" kern="1200" baseline="0" dirty="0" smtClean="0">
                <a:solidFill>
                  <a:schemeClr val="tx1"/>
                </a:solidFill>
                <a:effectLst/>
                <a:latin typeface="+mn-lt"/>
                <a:ea typeface="+mn-ea"/>
                <a:cs typeface="+mn-cs"/>
              </a:rPr>
              <a:t> person</a:t>
            </a:r>
            <a:r>
              <a:rPr lang="en-US" sz="1200" b="0" i="0" kern="1200" dirty="0" smtClean="0">
                <a:solidFill>
                  <a:schemeClr val="tx1"/>
                </a:solidFill>
                <a:effectLst/>
                <a:latin typeface="+mn-lt"/>
                <a:ea typeface="+mn-ea"/>
                <a:cs typeface="+mn-cs"/>
              </a:rPr>
              <a:t> and can </a:t>
            </a:r>
            <a:r>
              <a:rPr lang="en-US" sz="1200" b="0" i="0" kern="1200" dirty="0" smtClean="0">
                <a:solidFill>
                  <a:schemeClr val="tx1"/>
                </a:solidFill>
                <a:effectLst/>
                <a:latin typeface="+mn-lt"/>
                <a:ea typeface="+mn-ea"/>
                <a:cs typeface="+mn-cs"/>
              </a:rPr>
              <a:t>be passed </a:t>
            </a:r>
            <a:r>
              <a:rPr lang="en-US" sz="1200" b="0" i="0" kern="1200" dirty="0" smtClean="0">
                <a:solidFill>
                  <a:schemeClr val="tx1"/>
                </a:solidFill>
                <a:effectLst/>
                <a:latin typeface="+mn-lt"/>
                <a:ea typeface="+mn-ea"/>
                <a:cs typeface="+mn-cs"/>
              </a:rPr>
              <a:t>from an infected person to a mosquito through mosquito bites.</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An infected mosquito can then spread the virus to other people.</a:t>
            </a:r>
          </a:p>
          <a:p>
            <a:endParaRPr lang="en-US" dirty="0" smtClean="0"/>
          </a:p>
          <a:p>
            <a:endParaRPr lang="en-US" dirty="0" smtClean="0"/>
          </a:p>
          <a:p>
            <a:r>
              <a:rPr lang="en-US" dirty="0" err="1" smtClean="0"/>
              <a:t>Zika</a:t>
            </a:r>
            <a:r>
              <a:rPr lang="en-US" dirty="0" smtClean="0"/>
              <a:t> can spread from</a:t>
            </a:r>
            <a:r>
              <a:rPr lang="en-US" baseline="0" dirty="0" smtClean="0"/>
              <a:t> </a:t>
            </a:r>
            <a:r>
              <a:rPr lang="en-US" dirty="0" smtClean="0"/>
              <a:t>mother to child during pregnancy.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is a cause of microcephaly and other severe fetal brain defects, and we are studying the full range of other potential health problems that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virus infection during pregnancy may cause.</a:t>
            </a:r>
          </a:p>
          <a:p>
            <a:r>
              <a:rPr lang="en-US" sz="1200" b="0" i="0" kern="1200" dirty="0" smtClean="0">
                <a:solidFill>
                  <a:schemeClr val="tx1"/>
                </a:solidFill>
                <a:effectLst/>
                <a:latin typeface="+mn-lt"/>
                <a:ea typeface="+mn-ea"/>
                <a:cs typeface="+mn-cs"/>
              </a:rPr>
              <a:t>	- A pregnant woman already infected with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virus near the time of delivery can pass on the virus to her newborn around the time of birth.</a:t>
            </a:r>
          </a:p>
          <a:p>
            <a:r>
              <a:rPr lang="en-US" sz="1200" b="0" i="0" kern="1200" dirty="0" smtClean="0">
                <a:solidFill>
                  <a:schemeClr val="tx1"/>
                </a:solidFill>
                <a:effectLst/>
                <a:latin typeface="+mn-lt"/>
                <a:ea typeface="+mn-ea"/>
                <a:cs typeface="+mn-cs"/>
              </a:rPr>
              <a:t>	- To date, there are no reports of infants getting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virus through breastfeeding. Because of the benefits of breastfeeding, mothers are encouraged to breastfeed even in areas where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virus is found.</a:t>
            </a:r>
          </a:p>
          <a:p>
            <a:endParaRPr lang="en-US" dirty="0" smtClean="0"/>
          </a:p>
          <a:p>
            <a:endParaRPr lang="en-US" dirty="0" smtClean="0"/>
          </a:p>
          <a:p>
            <a:r>
              <a:rPr lang="en-US" dirty="0" smtClean="0"/>
              <a:t>An</a:t>
            </a:r>
            <a:r>
              <a:rPr lang="en-US" baseline="0" dirty="0" smtClean="0"/>
              <a:t> i</a:t>
            </a:r>
            <a:r>
              <a:rPr lang="en-US" dirty="0" smtClean="0"/>
              <a:t>nfected man can spread the virus to his sex </a:t>
            </a:r>
            <a:r>
              <a:rPr lang="en-US" dirty="0" smtClean="0"/>
              <a:t>partners (male or female). </a:t>
            </a:r>
            <a:r>
              <a:rPr lang="en-US" dirty="0" smtClean="0"/>
              <a:t>At this time, however, there is no evidence that women can transmit the Zika virus to their sex partners.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Blood transfusions</a:t>
            </a:r>
            <a:r>
              <a:rPr lang="en-US" baseline="0" dirty="0" smtClean="0"/>
              <a:t> may be another </a:t>
            </a:r>
            <a:r>
              <a:rPr lang="en-US" dirty="0" smtClean="0"/>
              <a:t>possible source. Anyone who has traveled to an area</a:t>
            </a:r>
            <a:r>
              <a:rPr lang="en-US" baseline="0" dirty="0" smtClean="0"/>
              <a:t> </a:t>
            </a:r>
            <a:r>
              <a:rPr lang="en-US" dirty="0" smtClean="0"/>
              <a:t>with Zika transmission is asked to defer donating</a:t>
            </a:r>
            <a:r>
              <a:rPr lang="en-US" baseline="0" dirty="0" smtClean="0"/>
              <a:t> </a:t>
            </a:r>
            <a:r>
              <a:rPr lang="en-US" dirty="0" smtClean="0"/>
              <a:t>blood for 28 days. </a:t>
            </a:r>
            <a:r>
              <a:rPr lang="en-US" sz="1200" kern="1200" dirty="0" smtClean="0">
                <a:solidFill>
                  <a:schemeClr val="tx1"/>
                </a:solidFill>
                <a:effectLst/>
                <a:latin typeface="+mn-lt"/>
                <a:ea typeface="+mn-ea"/>
                <a:cs typeface="+mn-cs"/>
              </a:rPr>
              <a:t>The FDA has instituted precautions at blood collection centers to protect the US blood supply.</a:t>
            </a:r>
            <a:r>
              <a:rPr lang="en-US" sz="1200" b="0" i="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6602747-3E85-4391-80F0-E2C3269CAB25}" type="slidenum">
              <a:rPr lang="en-US" smtClean="0"/>
              <a:t>5</a:t>
            </a:fld>
            <a:endParaRPr lang="en-US" dirty="0"/>
          </a:p>
        </p:txBody>
      </p:sp>
    </p:spTree>
    <p:extLst>
      <p:ext uri="{BB962C8B-B14F-4D97-AF65-F5344CB8AC3E}">
        <p14:creationId xmlns:p14="http://schemas.microsoft.com/office/powerpoint/2010/main" val="3760184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identified</a:t>
            </a:r>
            <a:r>
              <a:rPr lang="en-US" baseline="0" dirty="0" smtClean="0"/>
              <a:t> in Africa in 1947, Zika virus has been known to be present in parts of Africa, </a:t>
            </a:r>
            <a:r>
              <a:rPr lang="en-US" baseline="0" dirty="0" smtClean="0"/>
              <a:t>Asia, and </a:t>
            </a:r>
            <a:r>
              <a:rPr lang="en-US" baseline="0" dirty="0" smtClean="0"/>
              <a:t>the Pacific for decades.   </a:t>
            </a:r>
          </a:p>
          <a:p>
            <a:endParaRPr lang="en-US" baseline="0" dirty="0" smtClean="0"/>
          </a:p>
          <a:p>
            <a:r>
              <a:rPr lang="en-US" dirty="0" smtClean="0"/>
              <a:t>Most recently, Zika has been rapidly spreading</a:t>
            </a:r>
            <a:r>
              <a:rPr lang="en-US" baseline="0" dirty="0" smtClean="0"/>
              <a:t> </a:t>
            </a:r>
            <a:r>
              <a:rPr lang="en-US" dirty="0" smtClean="0"/>
              <a:t>in South and Central America and the Caribbean.</a:t>
            </a:r>
          </a:p>
          <a:p>
            <a:endParaRPr lang="en-US" dirty="0" smtClean="0"/>
          </a:p>
          <a:p>
            <a:r>
              <a:rPr lang="en-US" dirty="0" smtClean="0"/>
              <a:t>The virus is expected to spread to some parts of</a:t>
            </a:r>
            <a:r>
              <a:rPr lang="en-US" baseline="0" dirty="0" smtClean="0"/>
              <a:t> </a:t>
            </a:r>
            <a:r>
              <a:rPr lang="en-US" dirty="0" smtClean="0"/>
              <a:t>nearly all countries in the Americas including</a:t>
            </a:r>
            <a:r>
              <a:rPr lang="en-US" baseline="0" dirty="0" smtClean="0"/>
              <a:t> the United States</a:t>
            </a:r>
            <a:r>
              <a:rPr lang="en-US" dirty="0" smtClean="0"/>
              <a:t>. Local Zika</a:t>
            </a:r>
            <a:r>
              <a:rPr lang="en-US" baseline="0" dirty="0" smtClean="0"/>
              <a:t> transmission has been identified in Puerto Rico, the US Virgin Islands, and American Samoa.  </a:t>
            </a:r>
          </a:p>
          <a:p>
            <a:endParaRPr lang="en-US" baseline="0" dirty="0" smtClean="0"/>
          </a:p>
          <a:p>
            <a:r>
              <a:rPr lang="en-US" baseline="0" dirty="0" smtClean="0"/>
              <a:t>Only imported cases of Zika have been identified in the continental United States—that is, </a:t>
            </a:r>
            <a:r>
              <a:rPr lang="en-US" dirty="0" smtClean="0"/>
              <a:t>cases among travellers returning</a:t>
            </a:r>
            <a:r>
              <a:rPr lang="en-US" baseline="0" dirty="0" smtClean="0"/>
              <a:t> from areas with active Zika transmission. Zika outbreaks in the U.S. mainland, if they occur, are likely to be relatively small and localized due to protective factors like window screens and less dense living conditions.</a:t>
            </a:r>
            <a:endParaRPr lang="en-US" dirty="0" smtClean="0"/>
          </a:p>
          <a:p>
            <a:endParaRPr lang="en-US" sz="1200" b="0" i="0" kern="1200" dirty="0" smtClean="0">
              <a:solidFill>
                <a:schemeClr val="tx1"/>
              </a:solidFill>
              <a:effectLst/>
              <a:latin typeface="+mn-lt"/>
              <a:ea typeface="+mn-ea"/>
              <a:cs typeface="+mn-cs"/>
            </a:endParaRPr>
          </a:p>
          <a:p>
            <a:r>
              <a:rPr lang="en-US" sz="1200" b="1" i="0" kern="1200" dirty="0" err="1" smtClean="0">
                <a:solidFill>
                  <a:schemeClr val="tx1"/>
                </a:solidFill>
                <a:effectLst/>
                <a:latin typeface="+mn-lt"/>
                <a:ea typeface="+mn-ea"/>
                <a:cs typeface="+mn-cs"/>
              </a:rPr>
              <a:t>Zika</a:t>
            </a:r>
            <a:r>
              <a:rPr lang="en-US" sz="1200" b="1" i="0" kern="1200" dirty="0" smtClean="0">
                <a:solidFill>
                  <a:schemeClr val="tx1"/>
                </a:solidFill>
                <a:effectLst/>
                <a:latin typeface="+mn-lt"/>
                <a:ea typeface="+mn-ea"/>
                <a:cs typeface="+mn-cs"/>
              </a:rPr>
              <a:t> virus will continue to spread and it will be difficult to determine how and where the virus will spread over time.</a:t>
            </a:r>
            <a:endParaRPr lang="en-US" b="1" dirty="0" smtClean="0"/>
          </a:p>
          <a:p>
            <a:endParaRPr lang="en-US" dirty="0" smtClean="0"/>
          </a:p>
          <a:p>
            <a:r>
              <a:rPr lang="en-US" dirty="0" smtClean="0"/>
              <a:t>For the most</a:t>
            </a:r>
            <a:r>
              <a:rPr lang="en-US" baseline="0" dirty="0" smtClean="0"/>
              <a:t> </a:t>
            </a:r>
            <a:r>
              <a:rPr lang="en-US" dirty="0" smtClean="0"/>
              <a:t>current travel alerts visit: http://www.cdc.gov/zika/geo/active-countries.html </a:t>
            </a:r>
            <a:endParaRPr lang="en-US" dirty="0"/>
          </a:p>
        </p:txBody>
      </p:sp>
      <p:sp>
        <p:nvSpPr>
          <p:cNvPr id="4" name="Slide Number Placeholder 3"/>
          <p:cNvSpPr>
            <a:spLocks noGrp="1"/>
          </p:cNvSpPr>
          <p:nvPr>
            <p:ph type="sldNum" sz="quarter" idx="10"/>
          </p:nvPr>
        </p:nvSpPr>
        <p:spPr/>
        <p:txBody>
          <a:bodyPr/>
          <a:lstStyle/>
          <a:p>
            <a:fld id="{86602747-3E85-4391-80F0-E2C3269CAB25}" type="slidenum">
              <a:rPr lang="en-US" smtClean="0"/>
              <a:t>6</a:t>
            </a:fld>
            <a:endParaRPr lang="en-US" dirty="0"/>
          </a:p>
        </p:txBody>
      </p:sp>
    </p:spTree>
    <p:extLst>
      <p:ext uri="{BB962C8B-B14F-4D97-AF65-F5344CB8AC3E}">
        <p14:creationId xmlns:p14="http://schemas.microsoft.com/office/powerpoint/2010/main" val="1464955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Most people infected with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virus won’t even know they have the disease because they won’t have symptoms</a:t>
            </a:r>
            <a:r>
              <a:rPr lang="en-US" sz="1200" b="0" i="0" u="none" strike="noStrike" kern="1200" baseline="0" dirty="0" smtClean="0">
                <a:solidFill>
                  <a:schemeClr val="tx1"/>
                </a:solidFill>
                <a:latin typeface="+mn-lt"/>
                <a:ea typeface="+mn-ea"/>
                <a:cs typeface="+mn-cs"/>
              </a:rPr>
              <a:t>. The illness is usually mild and includes fever, rash, joint pain, or red eyes. Symptoms last from several days to a week.</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If you or someone you know develops any of these symptoms, especially within two weeks of traveling to an area with ongoing Zika transmission, see your healthcare provider.  This is especially important if you are pregnant or are trying to become pregnant. Report your travel history so they can coordinate appropriate testing and advise on care.  Other mosquito-borne diseases, such as dengue and chikungunya, are also present in many of the same areas with Zika </a:t>
            </a:r>
            <a:r>
              <a:rPr lang="en-US" sz="1200" b="0" i="0" u="none" strike="noStrike" kern="1200" baseline="0" dirty="0" smtClean="0">
                <a:solidFill>
                  <a:schemeClr val="tx1"/>
                </a:solidFill>
                <a:latin typeface="+mn-lt"/>
                <a:ea typeface="+mn-ea"/>
                <a:cs typeface="+mn-cs"/>
              </a:rPr>
              <a:t>virus </a:t>
            </a:r>
            <a:r>
              <a:rPr lang="en-US" sz="1200" b="0" i="0" u="none" strike="noStrike" kern="1200" baseline="0" dirty="0" smtClean="0">
                <a:solidFill>
                  <a:schemeClr val="tx1"/>
                </a:solidFill>
                <a:latin typeface="+mn-lt"/>
                <a:ea typeface="+mn-ea"/>
                <a:cs typeface="+mn-cs"/>
              </a:rPr>
              <a:t>and have similar symptoms.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No vaccine or specific treatments are available to prevent or treat Zika. In general, symptoms can be treated with acetaminophen; be sure to rest and to stay hydrated.  Avoid taking aspirin and other non-steroidal anti-inflammatory drugs (NSAIDs) until dengue infection is ruled-out, as these medications may increase the risk of </a:t>
            </a:r>
            <a:r>
              <a:rPr lang="en-US" sz="1200" b="0" i="0" u="none" strike="noStrike" kern="1200" baseline="0" dirty="0" smtClean="0">
                <a:solidFill>
                  <a:schemeClr val="tx1"/>
                </a:solidFill>
                <a:latin typeface="+mn-lt"/>
                <a:ea typeface="+mn-ea"/>
                <a:cs typeface="+mn-cs"/>
              </a:rPr>
              <a:t>bleeding</a:t>
            </a:r>
            <a:r>
              <a:rPr lang="en-US" sz="1200" b="0" i="0" u="none" strike="noStrike" kern="1200" baseline="0" dirty="0" smtClean="0">
                <a:solidFill>
                  <a:schemeClr val="tx1"/>
                </a:solidFill>
                <a:latin typeface="+mn-lt"/>
                <a:ea typeface="+mn-ea"/>
                <a:cs typeface="+mn-cs"/>
              </a:rPr>
              <a:t>. Consult with your healthcare provider if you are already taking other medications.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All travelers returning from an area with Zika should prevent </a:t>
            </a:r>
            <a:r>
              <a:rPr lang="en-US" sz="1200" b="0" i="0" u="none" strike="noStrike" kern="1200" baseline="0" dirty="0" smtClean="0">
                <a:solidFill>
                  <a:schemeClr val="tx1"/>
                </a:solidFill>
                <a:latin typeface="+mn-lt"/>
                <a:ea typeface="+mn-ea"/>
                <a:cs typeface="+mn-cs"/>
              </a:rPr>
              <a:t>mosquito bites for </a:t>
            </a:r>
            <a:r>
              <a:rPr lang="en-US" sz="1200" b="0" i="0" u="none" strike="noStrike" kern="1200" baseline="0" dirty="0" smtClean="0">
                <a:solidFill>
                  <a:schemeClr val="tx1"/>
                </a:solidFill>
                <a:latin typeface="+mn-lt"/>
                <a:ea typeface="+mn-ea"/>
                <a:cs typeface="+mn-cs"/>
              </a:rPr>
              <a:t>three weeks. </a:t>
            </a:r>
            <a:r>
              <a:rPr lang="en-US" dirty="0" smtClean="0">
                <a:effectLst/>
              </a:rPr>
              <a:t>During </a:t>
            </a:r>
            <a:r>
              <a:rPr lang="en-US" dirty="0" smtClean="0">
                <a:effectLst/>
              </a:rPr>
              <a:t>this</a:t>
            </a:r>
            <a:r>
              <a:rPr lang="en-US" baseline="0" dirty="0" smtClean="0">
                <a:effectLst/>
              </a:rPr>
              <a:t> time</a:t>
            </a:r>
            <a:r>
              <a:rPr lang="en-US" dirty="0" smtClean="0">
                <a:effectLst/>
              </a:rPr>
              <a:t>, </a:t>
            </a:r>
            <a:r>
              <a:rPr lang="en-US" dirty="0" smtClean="0">
                <a:effectLst/>
              </a:rPr>
              <a:t>Zika virus can be found in the blood and passed from an infected person to a mosquito through mosquito bites.</a:t>
            </a:r>
            <a:r>
              <a:rPr lang="en-US" baseline="0" dirty="0" smtClean="0">
                <a:effectLst/>
              </a:rPr>
              <a:t>  </a:t>
            </a:r>
            <a:r>
              <a:rPr lang="en-US" dirty="0" smtClean="0">
                <a:effectLst/>
              </a:rPr>
              <a:t>An infected mosquito can then spread the virus to other people.</a:t>
            </a:r>
          </a:p>
          <a:p>
            <a:endParaRPr lang="en-US" sz="1200" b="0" i="0" u="none" strike="noStrike" kern="1200" baseline="0" dirty="0" smtClean="0">
              <a:solidFill>
                <a:schemeClr val="tx1"/>
              </a:solidFill>
              <a:effectLst/>
              <a:latin typeface="+mn-lt"/>
              <a:ea typeface="+mn-ea"/>
              <a:cs typeface="+mn-cs"/>
            </a:endParaRPr>
          </a:p>
          <a:p>
            <a:r>
              <a:rPr lang="en-US" sz="1200" b="0" i="0" u="none" strike="noStrike" kern="1200" baseline="0" dirty="0" smtClean="0">
                <a:solidFill>
                  <a:schemeClr val="tx1"/>
                </a:solidFill>
                <a:latin typeface="+mn-lt"/>
                <a:ea typeface="+mn-ea"/>
                <a:cs typeface="+mn-cs"/>
              </a:rPr>
              <a:t>Zika infection has been linked to a rare condition called Guillain-Barré syndrome.  Symptoms of Guillain-Barré syndrome include weakness of the arms and legs that is usually the same on both sides of the body.  Seek medical care immediately if you have any concerning symptoms.</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6602747-3E85-4391-80F0-E2C3269CAB25}" type="slidenum">
              <a:rPr lang="en-US" smtClean="0"/>
              <a:t>7</a:t>
            </a:fld>
            <a:endParaRPr lang="en-US" dirty="0"/>
          </a:p>
        </p:txBody>
      </p:sp>
    </p:spTree>
    <p:extLst>
      <p:ext uri="{BB962C8B-B14F-4D97-AF65-F5344CB8AC3E}">
        <p14:creationId xmlns:p14="http://schemas.microsoft.com/office/powerpoint/2010/main" val="2513721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No vaccine exists to prevent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virus disease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a:t>
            </a:r>
            <a:endParaRPr lang="en-US" dirty="0" smtClean="0"/>
          </a:p>
          <a:p>
            <a:endParaRPr lang="en-US" dirty="0" smtClean="0"/>
          </a:p>
          <a:p>
            <a:r>
              <a:rPr lang="en-US" dirty="0" smtClean="0"/>
              <a:t>Strictly</a:t>
            </a:r>
            <a:r>
              <a:rPr lang="en-US" baseline="0" dirty="0" smtClean="0"/>
              <a:t> follow mosquito bite prevention methods in areas where there is active Zika virus transmission.</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Mosquitoes that spread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virus bite mostly during the daytime.</a:t>
            </a:r>
            <a:endParaRPr lang="en-US" baseline="0" dirty="0" smtClean="0"/>
          </a:p>
          <a:p>
            <a:endParaRPr lang="en-US" baseline="0" dirty="0" smtClean="0"/>
          </a:p>
          <a:p>
            <a:r>
              <a:rPr lang="en-US" baseline="0" dirty="0" smtClean="0"/>
              <a:t>Follow product label instructions when applying insect repellent. </a:t>
            </a:r>
            <a:r>
              <a:rPr lang="en-US" dirty="0" smtClean="0">
                <a:effectLst/>
              </a:rPr>
              <a:t>When used as directed, these insect repellents are proven safe and effective even for pregnant and breastfeeding women.</a:t>
            </a:r>
          </a:p>
          <a:p>
            <a:endParaRPr lang="en-US" dirty="0" smtClean="0"/>
          </a:p>
          <a:p>
            <a:r>
              <a:rPr lang="en-US" dirty="0" smtClean="0"/>
              <a:t>Talk to your sexual partners about their potential exposure to Zika and any history of Zika-like symptoms.  Consider abstaining from sex or using condoms correctly every time to prevent sexual transmission of Zika virus. </a:t>
            </a:r>
            <a:endParaRPr lang="en-US" baseline="0" dirty="0" smtClean="0">
              <a:effectLst/>
            </a:endParaRPr>
          </a:p>
          <a:p>
            <a:endParaRPr lang="en-US" baseline="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Women who are pregnant or trying to get pregnant who do not live in areas with active transmission of Zika should </a:t>
            </a:r>
            <a:r>
              <a:rPr lang="en-US" dirty="0" smtClean="0"/>
              <a:t>avoid </a:t>
            </a:r>
            <a:r>
              <a:rPr lang="en-US" dirty="0" smtClean="0"/>
              <a:t>travel to areas where Zika transmission is ongoing. </a:t>
            </a:r>
          </a:p>
          <a:p>
            <a:endParaRPr lang="en-US" baseline="0" dirty="0" smtClean="0">
              <a:effectLst/>
            </a:endParaRP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6602747-3E85-4391-80F0-E2C3269CAB25}" type="slidenum">
              <a:rPr lang="en-US" smtClean="0"/>
              <a:t>8</a:t>
            </a:fld>
            <a:endParaRPr lang="en-US" dirty="0"/>
          </a:p>
        </p:txBody>
      </p:sp>
    </p:spTree>
    <p:extLst>
      <p:ext uri="{BB962C8B-B14F-4D97-AF65-F5344CB8AC3E}">
        <p14:creationId xmlns:p14="http://schemas.microsoft.com/office/powerpoint/2010/main" val="332553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Couples considering this decision should weigh the personal risks and benefits. A man’s risk of having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will depend on the length of time he spent in areas with </a:t>
            </a:r>
            <a:r>
              <a:rPr lang="en-US" sz="1200" b="0" i="0" kern="1200" dirty="0" err="1" smtClean="0">
                <a:solidFill>
                  <a:schemeClr val="tx1"/>
                </a:solidFill>
                <a:effectLst/>
                <a:latin typeface="+mn-lt"/>
                <a:ea typeface="+mn-ea"/>
                <a:cs typeface="+mn-cs"/>
              </a:rPr>
              <a:t>Zika</a:t>
            </a:r>
            <a:r>
              <a:rPr lang="en-US" sz="1200" b="0" i="0" kern="1200" dirty="0" smtClean="0">
                <a:solidFill>
                  <a:schemeClr val="tx1"/>
                </a:solidFill>
                <a:effectLst/>
                <a:latin typeface="+mn-lt"/>
                <a:ea typeface="+mn-ea"/>
                <a:cs typeface="+mn-cs"/>
              </a:rPr>
              <a:t> and whether he took steps to prevent mosquito bites while there. Other considerations include:</a:t>
            </a:r>
          </a:p>
          <a:p>
            <a:r>
              <a:rPr lang="en-US" sz="1200" b="0" i="0" kern="1200" dirty="0" smtClean="0">
                <a:solidFill>
                  <a:schemeClr val="tx1"/>
                </a:solidFill>
                <a:effectLst/>
                <a:latin typeface="+mn-lt"/>
                <a:ea typeface="+mn-ea"/>
                <a:cs typeface="+mn-cs"/>
              </a:rPr>
              <a:t>The mild nature of the illness for most </a:t>
            </a:r>
            <a:r>
              <a:rPr lang="en-US" sz="1200" b="0" i="0" kern="1200" dirty="0" smtClean="0">
                <a:solidFill>
                  <a:schemeClr val="tx1"/>
                </a:solidFill>
                <a:effectLst/>
                <a:latin typeface="+mn-lt"/>
                <a:ea typeface="+mn-ea"/>
                <a:cs typeface="+mn-cs"/>
              </a:rPr>
              <a:t>people</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couple’s plans for pregnancy.</a:t>
            </a:r>
          </a:p>
          <a:p>
            <a:r>
              <a:rPr lang="en-US" sz="1200" b="0" i="0" kern="1200" dirty="0" smtClean="0">
                <a:solidFill>
                  <a:schemeClr val="tx1"/>
                </a:solidFill>
                <a:effectLst/>
                <a:latin typeface="+mn-lt"/>
                <a:ea typeface="+mn-ea"/>
                <a:cs typeface="+mn-cs"/>
              </a:rPr>
              <a:t>The couple’s access to condoms and other contraception;</a:t>
            </a:r>
          </a:p>
          <a:p>
            <a:r>
              <a:rPr lang="en-US" sz="1200" b="0" i="0" kern="1200" dirty="0" smtClean="0">
                <a:solidFill>
                  <a:schemeClr val="tx1"/>
                </a:solidFill>
                <a:effectLst/>
                <a:latin typeface="+mn-lt"/>
                <a:ea typeface="+mn-ea"/>
                <a:cs typeface="+mn-cs"/>
              </a:rPr>
              <a:t>The couple’s desire for intimacy, including willingness to use condoms or not have sex; and</a:t>
            </a:r>
          </a:p>
          <a:p>
            <a:r>
              <a:rPr lang="en-US" sz="1200" b="0" i="0" kern="1200" dirty="0" smtClean="0">
                <a:solidFill>
                  <a:schemeClr val="tx1"/>
                </a:solidFill>
                <a:effectLst/>
                <a:latin typeface="+mn-lt"/>
                <a:ea typeface="+mn-ea"/>
                <a:cs typeface="+mn-cs"/>
              </a:rPr>
              <a:t>The couple’s ability to use condoms or not have sex.</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Couples who do not want to get pregnant should use the most effective birth control methods that can be used correctly and consistently, in addition to condoms. Talk to your healthcare provider about what steps you can take.</a:t>
            </a:r>
            <a:r>
              <a:rPr lang="en-US" baseline="0" dirty="0" smtClean="0">
                <a:effectLst/>
              </a:rPr>
              <a:t/>
            </a:r>
            <a:br>
              <a:rPr lang="en-US" baseline="0" dirty="0" smtClean="0">
                <a:effectLst/>
              </a:rPr>
            </a:br>
            <a:endParaRPr lang="en-US" baseline="0" dirty="0" smtClean="0">
              <a:effectLst/>
            </a:endParaRPr>
          </a:p>
          <a:p>
            <a:endParaRPr lang="en-US" baseline="0" dirty="0" smtClean="0">
              <a:effectLst/>
            </a:endParaRP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6602747-3E85-4391-80F0-E2C3269CAB25}" type="slidenum">
              <a:rPr lang="en-US" smtClean="0"/>
              <a:t>9</a:t>
            </a:fld>
            <a:endParaRPr lang="en-US" dirty="0"/>
          </a:p>
        </p:txBody>
      </p:sp>
    </p:spTree>
    <p:extLst>
      <p:ext uri="{BB962C8B-B14F-4D97-AF65-F5344CB8AC3E}">
        <p14:creationId xmlns:p14="http://schemas.microsoft.com/office/powerpoint/2010/main" val="332553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To protect your child from mosquito bites:</a:t>
            </a:r>
          </a:p>
          <a:p>
            <a:r>
              <a:rPr lang="en-US" sz="1200" b="0" i="0" kern="1200" dirty="0" smtClean="0">
                <a:solidFill>
                  <a:schemeClr val="tx1"/>
                </a:solidFill>
                <a:effectLst/>
                <a:latin typeface="+mn-lt"/>
                <a:ea typeface="+mn-ea"/>
                <a:cs typeface="+mn-cs"/>
              </a:rPr>
              <a:t>- Do not use insect repellent on babies younger than 2 months old.</a:t>
            </a:r>
          </a:p>
          <a:p>
            <a:r>
              <a:rPr lang="en-US" sz="1200" b="0" i="0" kern="1200" dirty="0" smtClean="0">
                <a:solidFill>
                  <a:schemeClr val="tx1"/>
                </a:solidFill>
                <a:effectLst/>
                <a:latin typeface="+mn-lt"/>
                <a:ea typeface="+mn-ea"/>
                <a:cs typeface="+mn-cs"/>
              </a:rPr>
              <a:t>- Do not use products containing oil of lemon eucalyptus or </a:t>
            </a:r>
            <a:r>
              <a:rPr lang="en-US" sz="1200" b="0" i="0" kern="1200" dirty="0" err="1" smtClean="0">
                <a:solidFill>
                  <a:schemeClr val="tx1"/>
                </a:solidFill>
                <a:effectLst/>
                <a:latin typeface="+mn-lt"/>
                <a:ea typeface="+mn-ea"/>
                <a:cs typeface="+mn-cs"/>
              </a:rPr>
              <a:t>para-menthane-diol</a:t>
            </a:r>
            <a:r>
              <a:rPr lang="en-US" sz="1200" b="0" i="0" kern="1200" dirty="0" smtClean="0">
                <a:solidFill>
                  <a:schemeClr val="tx1"/>
                </a:solidFill>
                <a:effectLst/>
                <a:latin typeface="+mn-lt"/>
                <a:ea typeface="+mn-ea"/>
                <a:cs typeface="+mn-cs"/>
              </a:rPr>
              <a:t> on children younger than 3 years old.</a:t>
            </a:r>
          </a:p>
          <a:p>
            <a:r>
              <a:rPr lang="en-US" sz="1200" b="0" i="0" kern="1200" dirty="0" smtClean="0">
                <a:solidFill>
                  <a:schemeClr val="tx1"/>
                </a:solidFill>
                <a:effectLst/>
                <a:latin typeface="+mn-lt"/>
                <a:ea typeface="+mn-ea"/>
                <a:cs typeface="+mn-cs"/>
              </a:rPr>
              <a:t>- Dress your child in clothing that covers arms and legs.</a:t>
            </a:r>
          </a:p>
          <a:p>
            <a:r>
              <a:rPr lang="en-US" sz="1200" b="0" i="0" kern="1200" dirty="0" smtClean="0">
                <a:solidFill>
                  <a:schemeClr val="tx1"/>
                </a:solidFill>
                <a:effectLst/>
                <a:latin typeface="+mn-lt"/>
                <a:ea typeface="+mn-ea"/>
                <a:cs typeface="+mn-cs"/>
              </a:rPr>
              <a:t>- Cover crib, stroller, and baby carrier with mosquito netting.</a:t>
            </a:r>
          </a:p>
          <a:p>
            <a:r>
              <a:rPr lang="en-US" sz="1200" b="0" i="0" kern="1200" dirty="0" smtClean="0">
                <a:solidFill>
                  <a:schemeClr val="tx1"/>
                </a:solidFill>
                <a:effectLst/>
                <a:latin typeface="+mn-lt"/>
                <a:ea typeface="+mn-ea"/>
                <a:cs typeface="+mn-cs"/>
              </a:rPr>
              <a:t>- Do not apply insect repellent onto a child’s hands, eyes, mouth, and cut or irritated skin.</a:t>
            </a:r>
          </a:p>
          <a:p>
            <a:r>
              <a:rPr lang="en-US" sz="1200" b="0" i="0" kern="1200" dirty="0" smtClean="0">
                <a:solidFill>
                  <a:schemeClr val="tx1"/>
                </a:solidFill>
                <a:effectLst/>
                <a:latin typeface="+mn-lt"/>
                <a:ea typeface="+mn-ea"/>
                <a:cs typeface="+mn-cs"/>
              </a:rPr>
              <a:t>- Adults: Spray insect repellent onto your hands and then apply to a child’s face.</a:t>
            </a:r>
          </a:p>
          <a:p>
            <a:endParaRPr lang="en-US" dirty="0"/>
          </a:p>
        </p:txBody>
      </p:sp>
      <p:sp>
        <p:nvSpPr>
          <p:cNvPr id="4" name="Slide Number Placeholder 3"/>
          <p:cNvSpPr>
            <a:spLocks noGrp="1"/>
          </p:cNvSpPr>
          <p:nvPr>
            <p:ph type="sldNum" sz="quarter" idx="10"/>
          </p:nvPr>
        </p:nvSpPr>
        <p:spPr/>
        <p:txBody>
          <a:bodyPr/>
          <a:lstStyle/>
          <a:p>
            <a:fld id="{86602747-3E85-4391-80F0-E2C3269CAB25}" type="slidenum">
              <a:rPr lang="en-US" smtClean="0"/>
              <a:t>10</a:t>
            </a:fld>
            <a:endParaRPr lang="en-US" dirty="0"/>
          </a:p>
        </p:txBody>
      </p:sp>
    </p:spTree>
    <p:extLst>
      <p:ext uri="{BB962C8B-B14F-4D97-AF65-F5344CB8AC3E}">
        <p14:creationId xmlns:p14="http://schemas.microsoft.com/office/powerpoint/2010/main" val="332553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Army Physical Fitness Uniform (APFU) is not treated</a:t>
            </a:r>
            <a:r>
              <a:rPr lang="en-US" baseline="0" dirty="0" smtClean="0"/>
              <a:t> with permethrin. It does not protect you from insects. </a:t>
            </a:r>
          </a:p>
          <a:p>
            <a:endParaRPr lang="en-US" baseline="0" dirty="0" smtClean="0"/>
          </a:p>
          <a:p>
            <a:r>
              <a:rPr lang="en-US" baseline="0" dirty="0" smtClean="0"/>
              <a:t>Don’t forget to apply repellent to the wrists and the backs of your hands.</a:t>
            </a:r>
          </a:p>
          <a:p>
            <a:endParaRPr lang="en-US" baseline="0" dirty="0" smtClean="0"/>
          </a:p>
          <a:p>
            <a:r>
              <a:rPr lang="en-US" baseline="0" dirty="0" smtClean="0"/>
              <a:t>Should Soldiers who are pregnant, nursing, or trying to get pregnant wear an ACU treated with permethrin?</a:t>
            </a:r>
          </a:p>
          <a:p>
            <a:pPr lvl="1"/>
            <a:r>
              <a:rPr lang="en-US" b="0" baseline="0" dirty="0" smtClean="0"/>
              <a:t>Yes,</a:t>
            </a:r>
            <a:r>
              <a:rPr lang="en-US" b="1" baseline="0" dirty="0" smtClean="0"/>
              <a:t> </a:t>
            </a:r>
            <a:r>
              <a:rPr lang="en-US" b="0" baseline="0" dirty="0" smtClean="0"/>
              <a:t>if</a:t>
            </a:r>
            <a:r>
              <a:rPr lang="en-US" baseline="0" dirty="0" smtClean="0"/>
              <a:t> you are in an area with active Zika transmission. A permethrin-treated uniform, as part of the DOD Insect Repellent System is your best defense against infected mosquitos. </a:t>
            </a:r>
            <a:br>
              <a:rPr lang="en-US" baseline="0" dirty="0" smtClean="0"/>
            </a:br>
            <a:r>
              <a:rPr lang="en-US" baseline="0" dirty="0" smtClean="0"/>
              <a:t>Discuss with your healthcare provider whether or not you are at risk of Zika infection. </a:t>
            </a:r>
            <a:br>
              <a:rPr lang="en-US" baseline="0" dirty="0" smtClean="0"/>
            </a:br>
            <a:r>
              <a:rPr lang="en-US" baseline="0" dirty="0" smtClean="0"/>
              <a:t>If your uniform is not treated with permethrin (maternity or untreated ACU) and you and your healthcare provider decide that wearing an ACU with permethrin is the best choice, you can learn how to safely treat your ACU by visiting: http://go.usa.gov/cymwB/. </a:t>
            </a:r>
            <a:endParaRPr lang="en-US" dirty="0"/>
          </a:p>
        </p:txBody>
      </p:sp>
      <p:sp>
        <p:nvSpPr>
          <p:cNvPr id="4" name="Slide Number Placeholder 3"/>
          <p:cNvSpPr>
            <a:spLocks noGrp="1"/>
          </p:cNvSpPr>
          <p:nvPr>
            <p:ph type="sldNum" sz="quarter" idx="10"/>
          </p:nvPr>
        </p:nvSpPr>
        <p:spPr/>
        <p:txBody>
          <a:bodyPr/>
          <a:lstStyle/>
          <a:p>
            <a:fld id="{86602747-3E85-4391-80F0-E2C3269CAB25}" type="slidenum">
              <a:rPr lang="en-US" smtClean="0"/>
              <a:t>11</a:t>
            </a:fld>
            <a:endParaRPr lang="en-US" dirty="0"/>
          </a:p>
        </p:txBody>
      </p:sp>
    </p:spTree>
    <p:extLst>
      <p:ext uri="{BB962C8B-B14F-4D97-AF65-F5344CB8AC3E}">
        <p14:creationId xmlns:p14="http://schemas.microsoft.com/office/powerpoint/2010/main" val="42850197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354" y="0"/>
            <a:ext cx="9141291" cy="5143500"/>
          </a:xfrm>
          <a:prstGeom prst="rect">
            <a:avLst/>
          </a:prstGeom>
        </p:spPr>
      </p:pic>
    </p:spTree>
    <p:extLst>
      <p:ext uri="{BB962C8B-B14F-4D97-AF65-F5344CB8AC3E}">
        <p14:creationId xmlns:p14="http://schemas.microsoft.com/office/powerpoint/2010/main" val="24609539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1CE3B7-DA82-4530-919B-F83C39363EE4}" type="datetimeFigureOut">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1CCA01-9DA9-4575-A430-CF3F16940726}" type="slidenum">
              <a:rPr lang="en-US" smtClean="0"/>
              <a:t>‹#›</a:t>
            </a:fld>
            <a:endParaRPr lang="en-US" dirty="0"/>
          </a:p>
        </p:txBody>
      </p:sp>
    </p:spTree>
    <p:extLst>
      <p:ext uri="{BB962C8B-B14F-4D97-AF65-F5344CB8AC3E}">
        <p14:creationId xmlns:p14="http://schemas.microsoft.com/office/powerpoint/2010/main" val="25960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1CE3B7-DA82-4530-919B-F83C39363EE4}" type="datetimeFigureOut">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1CCA01-9DA9-4575-A430-CF3F16940726}" type="slidenum">
              <a:rPr lang="en-US" smtClean="0"/>
              <a:t>‹#›</a:t>
            </a:fld>
            <a:endParaRPr lang="en-US" dirty="0"/>
          </a:p>
        </p:txBody>
      </p:sp>
    </p:spTree>
    <p:extLst>
      <p:ext uri="{BB962C8B-B14F-4D97-AF65-F5344CB8AC3E}">
        <p14:creationId xmlns:p14="http://schemas.microsoft.com/office/powerpoint/2010/main" val="2520706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1CE3B7-DA82-4530-919B-F83C39363EE4}" type="datetimeFigureOut">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1CCA01-9DA9-4575-A430-CF3F16940726}" type="slidenum">
              <a:rPr lang="en-US" smtClean="0"/>
              <a:t>‹#›</a:t>
            </a:fld>
            <a:endParaRPr lang="en-US" dirty="0"/>
          </a:p>
        </p:txBody>
      </p:sp>
    </p:spTree>
    <p:extLst>
      <p:ext uri="{BB962C8B-B14F-4D97-AF65-F5344CB8AC3E}">
        <p14:creationId xmlns:p14="http://schemas.microsoft.com/office/powerpoint/2010/main" val="942888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1CE3B7-DA82-4530-919B-F83C39363EE4}" type="datetimeFigureOut">
              <a:rPr lang="en-US" smtClean="0"/>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1CCA01-9DA9-4575-A430-CF3F16940726}" type="slidenum">
              <a:rPr lang="en-US" smtClean="0"/>
              <a:t>‹#›</a:t>
            </a:fld>
            <a:endParaRPr lang="en-US" dirty="0"/>
          </a:p>
        </p:txBody>
      </p:sp>
    </p:spTree>
    <p:extLst>
      <p:ext uri="{BB962C8B-B14F-4D97-AF65-F5344CB8AC3E}">
        <p14:creationId xmlns:p14="http://schemas.microsoft.com/office/powerpoint/2010/main" val="188163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1CE3B7-DA82-4530-919B-F83C39363EE4}" type="datetimeFigureOut">
              <a:rPr lang="en-US" smtClean="0"/>
              <a:t>6/17/2016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1CCA01-9DA9-4575-A430-CF3F16940726}" type="slidenum">
              <a:rPr lang="en-US" smtClean="0"/>
              <a:t>‹#›</a:t>
            </a:fld>
            <a:endParaRPr lang="en-US" dirty="0"/>
          </a:p>
        </p:txBody>
      </p:sp>
    </p:spTree>
    <p:extLst>
      <p:ext uri="{BB962C8B-B14F-4D97-AF65-F5344CB8AC3E}">
        <p14:creationId xmlns:p14="http://schemas.microsoft.com/office/powerpoint/2010/main" val="2021030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1CE3B7-DA82-4530-919B-F83C39363EE4}" type="datetimeFigureOut">
              <a:rPr lang="en-US" smtClean="0"/>
              <a:t>6/17/2016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1CCA01-9DA9-4575-A430-CF3F16940726}" type="slidenum">
              <a:rPr lang="en-US" smtClean="0"/>
              <a:t>‹#›</a:t>
            </a:fld>
            <a:endParaRPr lang="en-US" dirty="0"/>
          </a:p>
        </p:txBody>
      </p:sp>
    </p:spTree>
    <p:extLst>
      <p:ext uri="{BB962C8B-B14F-4D97-AF65-F5344CB8AC3E}">
        <p14:creationId xmlns:p14="http://schemas.microsoft.com/office/powerpoint/2010/main" val="289145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1CE3B7-DA82-4530-919B-F83C39363EE4}" type="datetimeFigureOut">
              <a:rPr lang="en-US" smtClean="0"/>
              <a:t>6/17/2016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1CCA01-9DA9-4575-A430-CF3F16940726}" type="slidenum">
              <a:rPr lang="en-US" smtClean="0"/>
              <a:t>‹#›</a:t>
            </a:fld>
            <a:endParaRPr lang="en-US" dirty="0"/>
          </a:p>
        </p:txBody>
      </p:sp>
    </p:spTree>
    <p:extLst>
      <p:ext uri="{BB962C8B-B14F-4D97-AF65-F5344CB8AC3E}">
        <p14:creationId xmlns:p14="http://schemas.microsoft.com/office/powerpoint/2010/main" val="2803611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CE3B7-DA82-4530-919B-F83C39363EE4}" type="datetimeFigureOut">
              <a:rPr lang="en-US" smtClean="0"/>
              <a:t>6/17/2016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51CCA01-9DA9-4575-A430-CF3F16940726}" type="slidenum">
              <a:rPr lang="en-US" smtClean="0"/>
              <a:t>‹#›</a:t>
            </a:fld>
            <a:endParaRPr lang="en-US" dirty="0"/>
          </a:p>
        </p:txBody>
      </p:sp>
    </p:spTree>
    <p:extLst>
      <p:ext uri="{BB962C8B-B14F-4D97-AF65-F5344CB8AC3E}">
        <p14:creationId xmlns:p14="http://schemas.microsoft.com/office/powerpoint/2010/main" val="317435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1CE3B7-DA82-4530-919B-F83C39363EE4}" type="datetimeFigureOut">
              <a:rPr lang="en-US" smtClean="0"/>
              <a:t>6/17/2016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1CCA01-9DA9-4575-A430-CF3F16940726}" type="slidenum">
              <a:rPr lang="en-US" smtClean="0"/>
              <a:t>‹#›</a:t>
            </a:fld>
            <a:endParaRPr lang="en-US" dirty="0"/>
          </a:p>
        </p:txBody>
      </p:sp>
    </p:spTree>
    <p:extLst>
      <p:ext uri="{BB962C8B-B14F-4D97-AF65-F5344CB8AC3E}">
        <p14:creationId xmlns:p14="http://schemas.microsoft.com/office/powerpoint/2010/main" val="1325775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1CE3B7-DA82-4530-919B-F83C39363EE4}" type="datetimeFigureOut">
              <a:rPr lang="en-US" smtClean="0"/>
              <a:t>6/17/2016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1CCA01-9DA9-4575-A430-CF3F16940726}" type="slidenum">
              <a:rPr lang="en-US" smtClean="0"/>
              <a:t>‹#›</a:t>
            </a:fld>
            <a:endParaRPr lang="en-US" dirty="0"/>
          </a:p>
        </p:txBody>
      </p:sp>
    </p:spTree>
    <p:extLst>
      <p:ext uri="{BB962C8B-B14F-4D97-AF65-F5344CB8AC3E}">
        <p14:creationId xmlns:p14="http://schemas.microsoft.com/office/powerpoint/2010/main" val="13974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21CE3B7-DA82-4530-919B-F83C39363EE4}" type="datetimeFigureOut">
              <a:rPr lang="en-US" smtClean="0"/>
              <a:t>6/17/2016</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51CCA01-9DA9-4575-A430-CF3F16940726}" type="slidenum">
              <a:rPr lang="en-US" smtClean="0"/>
              <a:t>‹#›</a:t>
            </a:fld>
            <a:endParaRPr lang="en-US" dirty="0"/>
          </a:p>
        </p:txBody>
      </p:sp>
    </p:spTree>
    <p:extLst>
      <p:ext uri="{BB962C8B-B14F-4D97-AF65-F5344CB8AC3E}">
        <p14:creationId xmlns:p14="http://schemas.microsoft.com/office/powerpoint/2010/main" val="3371626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3754219"/>
            <a:ext cx="4953000" cy="646331"/>
          </a:xfrm>
          <a:prstGeom prst="rect">
            <a:avLst/>
          </a:prstGeom>
          <a:noFill/>
        </p:spPr>
        <p:txBody>
          <a:bodyPr wrap="square" rtlCol="0">
            <a:spAutoFit/>
          </a:bodyPr>
          <a:lstStyle/>
          <a:p>
            <a:r>
              <a:rPr lang="en-US" dirty="0" smtClean="0"/>
              <a:t>Presenter Information</a:t>
            </a:r>
          </a:p>
          <a:p>
            <a:r>
              <a:rPr lang="en-US" dirty="0" smtClean="0"/>
              <a:t>….</a:t>
            </a: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90600" y="0"/>
            <a:ext cx="7101026" cy="5143499"/>
          </a:xfrm>
          <a:prstGeom prst="rect">
            <a:avLst/>
          </a:prstGeom>
        </p:spPr>
      </p:pic>
    </p:spTree>
    <p:extLst>
      <p:ext uri="{BB962C8B-B14F-4D97-AF65-F5344CB8AC3E}">
        <p14:creationId xmlns:p14="http://schemas.microsoft.com/office/powerpoint/2010/main" val="1094673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85750"/>
            <a:ext cx="6817507" cy="769441"/>
          </a:xfrm>
          <a:prstGeom prst="rect">
            <a:avLst/>
          </a:prstGeom>
          <a:noFill/>
        </p:spPr>
        <p:txBody>
          <a:bodyPr wrap="none" rtlCol="0">
            <a:spAutoFit/>
          </a:bodyPr>
          <a:lstStyle/>
          <a:p>
            <a:r>
              <a:rPr lang="en-GB" sz="4400" b="1" baseline="30000" dirty="0" smtClean="0">
                <a:solidFill>
                  <a:srgbClr val="7EBB34"/>
                </a:solidFill>
              </a:rPr>
              <a:t>What can you do to protect your</a:t>
            </a:r>
            <a:r>
              <a:rPr lang="en-GB" sz="4400" b="1" dirty="0" smtClean="0">
                <a:solidFill>
                  <a:srgbClr val="7EBB34"/>
                </a:solidFill>
              </a:rPr>
              <a:t> </a:t>
            </a:r>
            <a:r>
              <a:rPr lang="en-GB" sz="4400" b="1" baseline="30000" dirty="0" smtClean="0">
                <a:solidFill>
                  <a:srgbClr val="7EBB34"/>
                </a:solidFill>
              </a:rPr>
              <a:t>children?</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981889"/>
            <a:ext cx="7848600" cy="2862322"/>
          </a:xfrm>
          <a:prstGeom prst="rect">
            <a:avLst/>
          </a:prstGeom>
          <a:noFill/>
        </p:spPr>
        <p:txBody>
          <a:bodyPr wrap="square" rtlCol="0">
            <a:spAutoFit/>
          </a:bodyPr>
          <a:lstStyle/>
          <a:p>
            <a:r>
              <a:rPr lang="en-US" sz="2000" dirty="0">
                <a:solidFill>
                  <a:schemeClr val="bg1">
                    <a:lumMod val="50000"/>
                  </a:schemeClr>
                </a:solidFill>
              </a:rPr>
              <a:t>If you have a baby or </a:t>
            </a:r>
            <a:r>
              <a:rPr lang="en-US" sz="2000" dirty="0" smtClean="0">
                <a:solidFill>
                  <a:schemeClr val="bg1">
                    <a:lumMod val="50000"/>
                  </a:schemeClr>
                </a:solidFill>
              </a:rPr>
              <a:t>child:</a:t>
            </a:r>
            <a:endParaRPr lang="en-US" sz="2000" dirty="0">
              <a:solidFill>
                <a:schemeClr val="bg1">
                  <a:lumMod val="50000"/>
                </a:schemeClr>
              </a:solidFill>
            </a:endParaRPr>
          </a:p>
          <a:p>
            <a:pPr marL="285750" indent="-285750">
              <a:buFontTx/>
              <a:buChar char="-"/>
            </a:pPr>
            <a:r>
              <a:rPr lang="en-US" sz="2000" dirty="0">
                <a:solidFill>
                  <a:schemeClr val="bg1">
                    <a:lumMod val="50000"/>
                  </a:schemeClr>
                </a:solidFill>
              </a:rPr>
              <a:t>Do not use insect repellents on babies younger than 2 months.</a:t>
            </a:r>
          </a:p>
          <a:p>
            <a:pPr marL="285750" indent="-285750">
              <a:buFontTx/>
              <a:buChar char="-"/>
            </a:pPr>
            <a:r>
              <a:rPr lang="en-US" sz="2000" dirty="0" smtClean="0">
                <a:solidFill>
                  <a:schemeClr val="bg1">
                    <a:lumMod val="50000"/>
                  </a:schemeClr>
                </a:solidFill>
              </a:rPr>
              <a:t>Follow </a:t>
            </a:r>
            <a:r>
              <a:rPr lang="en-US" sz="2000" dirty="0">
                <a:solidFill>
                  <a:schemeClr val="bg1">
                    <a:lumMod val="50000"/>
                  </a:schemeClr>
                </a:solidFill>
              </a:rPr>
              <a:t>product label </a:t>
            </a:r>
            <a:r>
              <a:rPr lang="en-US" sz="2000" dirty="0" smtClean="0">
                <a:solidFill>
                  <a:schemeClr val="bg1">
                    <a:lumMod val="50000"/>
                  </a:schemeClr>
                </a:solidFill>
              </a:rPr>
              <a:t>instructions.</a:t>
            </a:r>
          </a:p>
          <a:p>
            <a:pPr marL="285750" indent="-285750">
              <a:buFontTx/>
              <a:buChar char="-"/>
            </a:pPr>
            <a:r>
              <a:rPr lang="en-US" sz="2000" dirty="0" smtClean="0">
                <a:solidFill>
                  <a:schemeClr val="bg1">
                    <a:lumMod val="50000"/>
                  </a:schemeClr>
                </a:solidFill>
              </a:rPr>
              <a:t>Dress </a:t>
            </a:r>
            <a:r>
              <a:rPr lang="en-US" sz="2000" dirty="0">
                <a:solidFill>
                  <a:schemeClr val="bg1">
                    <a:lumMod val="50000"/>
                  </a:schemeClr>
                </a:solidFill>
              </a:rPr>
              <a:t>babies or small children in clothing that </a:t>
            </a:r>
            <a:r>
              <a:rPr lang="en-US" sz="2000" dirty="0" smtClean="0">
                <a:solidFill>
                  <a:schemeClr val="bg1">
                    <a:lumMod val="50000"/>
                  </a:schemeClr>
                </a:solidFill>
              </a:rPr>
              <a:t>covers arms </a:t>
            </a:r>
            <a:r>
              <a:rPr lang="en-US" sz="2000" dirty="0">
                <a:solidFill>
                  <a:schemeClr val="bg1">
                    <a:lumMod val="50000"/>
                  </a:schemeClr>
                </a:solidFill>
              </a:rPr>
              <a:t>and legs or cover crib, </a:t>
            </a:r>
            <a:r>
              <a:rPr lang="en-US" sz="2000" dirty="0" smtClean="0">
                <a:solidFill>
                  <a:schemeClr val="bg1">
                    <a:lumMod val="50000"/>
                  </a:schemeClr>
                </a:solidFill>
              </a:rPr>
              <a:t>stroller, </a:t>
            </a:r>
            <a:r>
              <a:rPr lang="en-US" sz="2000" dirty="0">
                <a:solidFill>
                  <a:schemeClr val="bg1">
                    <a:lumMod val="50000"/>
                  </a:schemeClr>
                </a:solidFill>
              </a:rPr>
              <a:t>and baby </a:t>
            </a:r>
            <a:r>
              <a:rPr lang="en-US" sz="2000" dirty="0" smtClean="0">
                <a:solidFill>
                  <a:schemeClr val="bg1">
                    <a:lumMod val="50000"/>
                  </a:schemeClr>
                </a:solidFill>
              </a:rPr>
              <a:t>carrier with </a:t>
            </a:r>
            <a:r>
              <a:rPr lang="en-US" sz="2000" dirty="0">
                <a:solidFill>
                  <a:schemeClr val="bg1">
                    <a:lumMod val="50000"/>
                  </a:schemeClr>
                </a:solidFill>
              </a:rPr>
              <a:t>mosquito </a:t>
            </a:r>
            <a:r>
              <a:rPr lang="en-US" sz="2000" dirty="0" smtClean="0">
                <a:solidFill>
                  <a:schemeClr val="bg1">
                    <a:lumMod val="50000"/>
                  </a:schemeClr>
                </a:solidFill>
              </a:rPr>
              <a:t>netting.</a:t>
            </a:r>
          </a:p>
          <a:p>
            <a:pPr marL="285750" indent="-285750">
              <a:buFontTx/>
              <a:buChar char="-"/>
            </a:pPr>
            <a:r>
              <a:rPr lang="en-US" sz="2000" dirty="0" smtClean="0">
                <a:solidFill>
                  <a:schemeClr val="bg1">
                    <a:lumMod val="50000"/>
                  </a:schemeClr>
                </a:solidFill>
              </a:rPr>
              <a:t>Do </a:t>
            </a:r>
            <a:r>
              <a:rPr lang="en-US" sz="2000" dirty="0">
                <a:solidFill>
                  <a:schemeClr val="bg1">
                    <a:lumMod val="50000"/>
                  </a:schemeClr>
                </a:solidFill>
              </a:rPr>
              <a:t>not apply insect repellent to a child’s hands, </a:t>
            </a:r>
            <a:r>
              <a:rPr lang="en-US" sz="2000" dirty="0" smtClean="0">
                <a:solidFill>
                  <a:schemeClr val="bg1">
                    <a:lumMod val="50000"/>
                  </a:schemeClr>
                </a:solidFill>
              </a:rPr>
              <a:t>eyes, </a:t>
            </a:r>
            <a:r>
              <a:rPr lang="en-US" sz="2000" dirty="0" smtClean="0">
                <a:solidFill>
                  <a:schemeClr val="bg1">
                    <a:lumMod val="50000"/>
                  </a:schemeClr>
                </a:solidFill>
              </a:rPr>
              <a:t>mouth, </a:t>
            </a:r>
            <a:r>
              <a:rPr lang="en-US" sz="2000" dirty="0">
                <a:solidFill>
                  <a:schemeClr val="bg1">
                    <a:lumMod val="50000"/>
                  </a:schemeClr>
                </a:solidFill>
              </a:rPr>
              <a:t>or any cuts or irritated </a:t>
            </a:r>
            <a:r>
              <a:rPr lang="en-US" sz="2000" dirty="0" smtClean="0">
                <a:solidFill>
                  <a:schemeClr val="bg1">
                    <a:lumMod val="50000"/>
                  </a:schemeClr>
                </a:solidFill>
              </a:rPr>
              <a:t>skin.</a:t>
            </a:r>
            <a:endParaRPr lang="en-US" sz="2000" dirty="0">
              <a:solidFill>
                <a:schemeClr val="bg1">
                  <a:lumMod val="50000"/>
                </a:schemeClr>
              </a:solidFill>
            </a:endParaRPr>
          </a:p>
          <a:p>
            <a:pPr marL="285750" indent="-285750">
              <a:buFontTx/>
              <a:buChar char="-"/>
            </a:pPr>
            <a:r>
              <a:rPr lang="en-US" sz="2000" dirty="0" smtClean="0">
                <a:solidFill>
                  <a:schemeClr val="bg1">
                    <a:lumMod val="50000"/>
                  </a:schemeClr>
                </a:solidFill>
              </a:rPr>
              <a:t>Spray </a:t>
            </a:r>
            <a:r>
              <a:rPr lang="en-US" sz="2000" dirty="0">
                <a:solidFill>
                  <a:schemeClr val="bg1">
                    <a:lumMod val="50000"/>
                  </a:schemeClr>
                </a:solidFill>
              </a:rPr>
              <a:t>insect repellents onto your hands and </a:t>
            </a:r>
            <a:r>
              <a:rPr lang="en-US" sz="2000" dirty="0" smtClean="0">
                <a:solidFill>
                  <a:schemeClr val="bg1">
                    <a:lumMod val="50000"/>
                  </a:schemeClr>
                </a:solidFill>
              </a:rPr>
              <a:t>then apply </a:t>
            </a:r>
            <a:r>
              <a:rPr lang="en-US" sz="2000" dirty="0">
                <a:solidFill>
                  <a:schemeClr val="bg1">
                    <a:lumMod val="50000"/>
                  </a:schemeClr>
                </a:solidFill>
              </a:rPr>
              <a:t>to a child’s </a:t>
            </a:r>
            <a:r>
              <a:rPr lang="en-US" sz="2000" dirty="0" smtClean="0">
                <a:solidFill>
                  <a:schemeClr val="bg1">
                    <a:lumMod val="50000"/>
                  </a:schemeClr>
                </a:solidFill>
              </a:rPr>
              <a:t>exposed skin.</a:t>
            </a:r>
            <a:endParaRPr lang="en-US" sz="2000" dirty="0">
              <a:solidFill>
                <a:schemeClr val="bg1">
                  <a:lumMod val="50000"/>
                </a:schemeClr>
              </a:solidFill>
            </a:endParaRP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67025" y="3638550"/>
            <a:ext cx="3028950" cy="1338031"/>
          </a:xfrm>
          <a:prstGeom prst="rect">
            <a:avLst/>
          </a:prstGeom>
        </p:spPr>
      </p:pic>
    </p:spTree>
    <p:extLst>
      <p:ext uri="{BB962C8B-B14F-4D97-AF65-F5344CB8AC3E}">
        <p14:creationId xmlns:p14="http://schemas.microsoft.com/office/powerpoint/2010/main" val="3186232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43000" y="1962150"/>
            <a:ext cx="2286000" cy="2554545"/>
          </a:xfrm>
          <a:prstGeom prst="rect">
            <a:avLst/>
          </a:prstGeom>
          <a:noFill/>
        </p:spPr>
        <p:txBody>
          <a:bodyPr wrap="square" rtlCol="0">
            <a:spAutoFit/>
          </a:bodyPr>
          <a:lstStyle/>
          <a:p>
            <a:r>
              <a:rPr lang="en-US" sz="1600" dirty="0" smtClean="0">
                <a:solidFill>
                  <a:schemeClr val="bg1">
                    <a:lumMod val="50000"/>
                  </a:schemeClr>
                </a:solidFill>
              </a:rPr>
              <a:t>    Wear </a:t>
            </a:r>
            <a:r>
              <a:rPr lang="en-US" sz="1600" dirty="0">
                <a:solidFill>
                  <a:schemeClr val="bg1">
                    <a:lumMod val="50000"/>
                  </a:schemeClr>
                </a:solidFill>
              </a:rPr>
              <a:t>a factory-treated Army Combat Uniform (ACU Permethrin). </a:t>
            </a:r>
            <a:r>
              <a:rPr lang="en-US" sz="1600" dirty="0" smtClean="0">
                <a:solidFill>
                  <a:schemeClr val="bg1">
                    <a:lumMod val="50000"/>
                  </a:schemeClr>
                </a:solidFill>
              </a:rPr>
              <a:t>Check </a:t>
            </a:r>
            <a:r>
              <a:rPr lang="en-US" sz="1600" dirty="0">
                <a:solidFill>
                  <a:schemeClr val="bg1">
                    <a:lumMod val="50000"/>
                  </a:schemeClr>
                </a:solidFill>
              </a:rPr>
              <a:t>the tag in your uniform to confirm it is factory-treated. </a:t>
            </a:r>
            <a:r>
              <a:rPr lang="en-US" sz="1600" dirty="0" smtClean="0">
                <a:solidFill>
                  <a:schemeClr val="bg1">
                    <a:lumMod val="50000"/>
                  </a:schemeClr>
                </a:solidFill>
              </a:rPr>
              <a:t/>
            </a:r>
            <a:br>
              <a:rPr lang="en-US" sz="1600" dirty="0" smtClean="0">
                <a:solidFill>
                  <a:schemeClr val="bg1">
                    <a:lumMod val="50000"/>
                  </a:schemeClr>
                </a:solidFill>
              </a:rPr>
            </a:br>
            <a:r>
              <a:rPr lang="en-US" sz="1600" dirty="0" smtClean="0">
                <a:solidFill>
                  <a:schemeClr val="bg1">
                    <a:lumMod val="50000"/>
                  </a:schemeClr>
                </a:solidFill>
              </a:rPr>
              <a:t>The </a:t>
            </a:r>
            <a:r>
              <a:rPr lang="en-US" sz="1600" dirty="0">
                <a:solidFill>
                  <a:schemeClr val="bg1">
                    <a:lumMod val="50000"/>
                  </a:schemeClr>
                </a:solidFill>
              </a:rPr>
              <a:t>Army Physical Fitness Uniform (APFU) is not treated with permethrin. </a:t>
            </a:r>
          </a:p>
        </p:txBody>
      </p:sp>
      <p:sp>
        <p:nvSpPr>
          <p:cNvPr id="2" name="TextBox 1"/>
          <p:cNvSpPr txBox="1"/>
          <p:nvPr/>
        </p:nvSpPr>
        <p:spPr>
          <a:xfrm>
            <a:off x="380999" y="220953"/>
            <a:ext cx="5486401" cy="873957"/>
          </a:xfrm>
          <a:prstGeom prst="rect">
            <a:avLst/>
          </a:prstGeom>
          <a:noFill/>
        </p:spPr>
        <p:txBody>
          <a:bodyPr wrap="square" rtlCol="0">
            <a:spAutoFit/>
          </a:bodyPr>
          <a:lstStyle/>
          <a:p>
            <a:pPr>
              <a:lnSpc>
                <a:spcPts val="3000"/>
              </a:lnSpc>
            </a:pPr>
            <a:r>
              <a:rPr lang="en-GB" sz="3200" b="1" dirty="0" smtClean="0">
                <a:solidFill>
                  <a:srgbClr val="7EBB34"/>
                </a:solidFill>
              </a:rPr>
              <a:t>Soldiers should use the </a:t>
            </a:r>
          </a:p>
          <a:p>
            <a:pPr>
              <a:lnSpc>
                <a:spcPts val="3000"/>
              </a:lnSpc>
            </a:pPr>
            <a:r>
              <a:rPr lang="en-GB" sz="3200" b="1" dirty="0" smtClean="0">
                <a:solidFill>
                  <a:srgbClr val="7EBB34"/>
                </a:solidFill>
              </a:rPr>
              <a:t>DOD Insect Repellent </a:t>
            </a:r>
            <a:r>
              <a:rPr lang="en-GB" sz="3200" b="1" dirty="0">
                <a:solidFill>
                  <a:srgbClr val="7EBB34"/>
                </a:solidFill>
              </a:rPr>
              <a:t>S</a:t>
            </a:r>
            <a:r>
              <a:rPr lang="en-GB" sz="3200" b="1" dirty="0" smtClean="0">
                <a:solidFill>
                  <a:srgbClr val="7EBB34"/>
                </a:solidFill>
              </a:rPr>
              <a:t>ystem</a:t>
            </a:r>
            <a:endParaRPr lang="en-GB" sz="3200" b="1" dirty="0">
              <a:solidFill>
                <a:srgbClr val="7EBB34"/>
              </a:solidFill>
            </a:endParaRPr>
          </a:p>
        </p:txBody>
      </p:sp>
      <p:cxnSp>
        <p:nvCxnSpPr>
          <p:cNvPr id="6" name="Straight Connector 5"/>
          <p:cNvCxnSpPr/>
          <p:nvPr/>
        </p:nvCxnSpPr>
        <p:spPr>
          <a:xfrm>
            <a:off x="457200" y="1276350"/>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rotWithShape="1">
          <a:blip r:embed="rId3" cstate="email">
            <a:extLst>
              <a:ext uri="{28A0092B-C50C-407E-A947-70E740481C1C}">
                <a14:useLocalDpi xmlns:a14="http://schemas.microsoft.com/office/drawing/2010/main"/>
              </a:ext>
            </a:extLst>
          </a:blip>
          <a:srcRect l="23752" t="26506" r="29576" b="27499"/>
          <a:stretch/>
        </p:blipFill>
        <p:spPr>
          <a:xfrm>
            <a:off x="0" y="1094910"/>
            <a:ext cx="1487278" cy="2329669"/>
          </a:xfrm>
          <a:prstGeom prst="rect">
            <a:avLst/>
          </a:prstGeom>
        </p:spPr>
      </p:pic>
      <p:sp>
        <p:nvSpPr>
          <p:cNvPr id="8" name="TextBox 7"/>
          <p:cNvSpPr txBox="1"/>
          <p:nvPr/>
        </p:nvSpPr>
        <p:spPr>
          <a:xfrm>
            <a:off x="4036339" y="2038350"/>
            <a:ext cx="1432084" cy="1077218"/>
          </a:xfrm>
          <a:prstGeom prst="rect">
            <a:avLst/>
          </a:prstGeom>
          <a:noFill/>
        </p:spPr>
        <p:txBody>
          <a:bodyPr wrap="square" rtlCol="0">
            <a:spAutoFit/>
          </a:bodyPr>
          <a:lstStyle/>
          <a:p>
            <a:r>
              <a:rPr lang="en-US" sz="2400" baseline="30000" dirty="0">
                <a:solidFill>
                  <a:schemeClr val="bg1">
                    <a:lumMod val="50000"/>
                  </a:schemeClr>
                </a:solidFill>
              </a:rPr>
              <a:t>Apply DEET or </a:t>
            </a:r>
            <a:r>
              <a:rPr lang="en-US" sz="2400" baseline="30000" dirty="0" smtClean="0">
                <a:solidFill>
                  <a:schemeClr val="bg1">
                    <a:lumMod val="50000"/>
                  </a:schemeClr>
                </a:solidFill>
              </a:rPr>
              <a:t>picaridin insect repellent </a:t>
            </a:r>
            <a:r>
              <a:rPr lang="en-US" sz="2400" baseline="30000" dirty="0">
                <a:solidFill>
                  <a:schemeClr val="bg1">
                    <a:lumMod val="50000"/>
                  </a:schemeClr>
                </a:solidFill>
              </a:rPr>
              <a:t>to exposed skin.</a:t>
            </a:r>
          </a:p>
        </p:txBody>
      </p:sp>
      <p:pic>
        <p:nvPicPr>
          <p:cNvPr id="9" name="Picture 8"/>
          <p:cNvPicPr>
            <a:picLocks noChangeAspect="1"/>
          </p:cNvPicPr>
          <p:nvPr/>
        </p:nvPicPr>
        <p:blipFill rotWithShape="1">
          <a:blip r:embed="rId4" cstate="email">
            <a:extLst>
              <a:ext uri="{28A0092B-C50C-407E-A947-70E740481C1C}">
                <a14:useLocalDpi xmlns:a14="http://schemas.microsoft.com/office/drawing/2010/main"/>
              </a:ext>
            </a:extLst>
          </a:blip>
          <a:srcRect l="30382" t="21278" r="22720" b="23979"/>
          <a:stretch/>
        </p:blipFill>
        <p:spPr>
          <a:xfrm>
            <a:off x="3352800" y="958467"/>
            <a:ext cx="1478043" cy="2466112"/>
          </a:xfrm>
          <a:prstGeom prst="rect">
            <a:avLst/>
          </a:prstGeom>
        </p:spPr>
      </p:pic>
      <p:sp>
        <p:nvSpPr>
          <p:cNvPr id="10" name="TextBox 9"/>
          <p:cNvSpPr txBox="1"/>
          <p:nvPr/>
        </p:nvSpPr>
        <p:spPr>
          <a:xfrm>
            <a:off x="6324600" y="2038350"/>
            <a:ext cx="2667000" cy="1246495"/>
          </a:xfrm>
          <a:prstGeom prst="rect">
            <a:avLst/>
          </a:prstGeom>
          <a:noFill/>
        </p:spPr>
        <p:txBody>
          <a:bodyPr wrap="square" rtlCol="0">
            <a:spAutoFit/>
          </a:bodyPr>
          <a:lstStyle/>
          <a:p>
            <a:pPr>
              <a:lnSpc>
                <a:spcPts val="1800"/>
              </a:lnSpc>
            </a:pPr>
            <a:r>
              <a:rPr lang="en-GB" sz="2400" baseline="30000" dirty="0">
                <a:solidFill>
                  <a:schemeClr val="bg1">
                    <a:lumMod val="50000"/>
                  </a:schemeClr>
                </a:solidFill>
              </a:rPr>
              <a:t>Properly wear your uniform</a:t>
            </a:r>
            <a:r>
              <a:rPr lang="en-GB" sz="2400" baseline="30000" dirty="0" smtClean="0">
                <a:solidFill>
                  <a:schemeClr val="bg1">
                    <a:lumMod val="50000"/>
                  </a:schemeClr>
                </a:solidFill>
              </a:rPr>
              <a:t>:</a:t>
            </a:r>
            <a:r>
              <a:rPr lang="en-US" sz="2400" baseline="30000" dirty="0" smtClean="0">
                <a:solidFill>
                  <a:schemeClr val="bg1">
                    <a:lumMod val="50000"/>
                  </a:schemeClr>
                </a:solidFill>
              </a:rPr>
              <a:t> </a:t>
            </a:r>
            <a:r>
              <a:rPr lang="en-US" sz="2400" baseline="30000" dirty="0">
                <a:solidFill>
                  <a:schemeClr val="bg1">
                    <a:lumMod val="50000"/>
                  </a:schemeClr>
                </a:solidFill>
              </a:rPr>
              <a:t>tuck trousers into </a:t>
            </a:r>
            <a:r>
              <a:rPr lang="en-US" sz="2400" baseline="30000" dirty="0" smtClean="0">
                <a:solidFill>
                  <a:schemeClr val="bg1">
                    <a:lumMod val="50000"/>
                  </a:schemeClr>
                </a:solidFill>
              </a:rPr>
              <a:t>boots </a:t>
            </a:r>
            <a:r>
              <a:rPr lang="en-US" sz="2400" baseline="30000" dirty="0">
                <a:solidFill>
                  <a:schemeClr val="bg1">
                    <a:lumMod val="50000"/>
                  </a:schemeClr>
                </a:solidFill>
              </a:rPr>
              <a:t>and undershirt </a:t>
            </a:r>
            <a:r>
              <a:rPr lang="en-US" sz="2400" baseline="30000" dirty="0" smtClean="0">
                <a:solidFill>
                  <a:schemeClr val="bg1">
                    <a:lumMod val="50000"/>
                  </a:schemeClr>
                </a:solidFill>
              </a:rPr>
              <a:t>into </a:t>
            </a:r>
            <a:r>
              <a:rPr lang="en-US" sz="2400" baseline="30000" dirty="0">
                <a:solidFill>
                  <a:schemeClr val="bg1">
                    <a:lumMod val="50000"/>
                  </a:schemeClr>
                </a:solidFill>
              </a:rPr>
              <a:t>trousers, and wear </a:t>
            </a:r>
            <a:r>
              <a:rPr lang="en-US" sz="2400" baseline="30000" dirty="0" smtClean="0">
                <a:solidFill>
                  <a:schemeClr val="bg1">
                    <a:lumMod val="50000"/>
                  </a:schemeClr>
                </a:solidFill>
              </a:rPr>
              <a:t>sleeves</a:t>
            </a:r>
            <a:r>
              <a:rPr lang="en-US" sz="2400" dirty="0" smtClean="0">
                <a:solidFill>
                  <a:schemeClr val="bg1">
                    <a:lumMod val="50000"/>
                  </a:schemeClr>
                </a:solidFill>
              </a:rPr>
              <a:t> </a:t>
            </a:r>
            <a:r>
              <a:rPr lang="en-GB" sz="2400" baseline="30000" dirty="0" smtClean="0">
                <a:solidFill>
                  <a:schemeClr val="bg1">
                    <a:lumMod val="50000"/>
                  </a:schemeClr>
                </a:solidFill>
              </a:rPr>
              <a:t>down </a:t>
            </a:r>
            <a:r>
              <a:rPr lang="en-GB" sz="2400" baseline="30000" dirty="0">
                <a:solidFill>
                  <a:schemeClr val="bg1">
                    <a:lumMod val="50000"/>
                  </a:schemeClr>
                </a:solidFill>
              </a:rPr>
              <a:t>and snugly </a:t>
            </a:r>
            <a:r>
              <a:rPr lang="en-GB" sz="2400" baseline="30000" dirty="0" smtClean="0">
                <a:solidFill>
                  <a:schemeClr val="bg1">
                    <a:lumMod val="50000"/>
                  </a:schemeClr>
                </a:solidFill>
              </a:rPr>
              <a:t>fastened at </a:t>
            </a:r>
            <a:r>
              <a:rPr lang="en-GB" sz="2400" baseline="30000" dirty="0">
                <a:solidFill>
                  <a:schemeClr val="bg1">
                    <a:lumMod val="50000"/>
                  </a:schemeClr>
                </a:solidFill>
              </a:rPr>
              <a:t>the wrist.</a:t>
            </a:r>
            <a:endParaRPr lang="en-US" sz="2400" baseline="30000" dirty="0">
              <a:solidFill>
                <a:schemeClr val="bg1">
                  <a:lumMod val="50000"/>
                </a:schemeClr>
              </a:solidFill>
            </a:endParaRPr>
          </a:p>
        </p:txBody>
      </p:sp>
      <p:pic>
        <p:nvPicPr>
          <p:cNvPr id="11" name="Picture 10"/>
          <p:cNvPicPr>
            <a:picLocks noChangeAspect="1"/>
          </p:cNvPicPr>
          <p:nvPr/>
        </p:nvPicPr>
        <p:blipFill rotWithShape="1">
          <a:blip r:embed="rId5" cstate="email">
            <a:extLst>
              <a:ext uri="{28A0092B-C50C-407E-A947-70E740481C1C}">
                <a14:useLocalDpi xmlns:a14="http://schemas.microsoft.com/office/drawing/2010/main"/>
              </a:ext>
            </a:extLst>
          </a:blip>
          <a:srcRect l="31425" t="20981" r="31425" b="20981"/>
          <a:stretch/>
        </p:blipFill>
        <p:spPr>
          <a:xfrm>
            <a:off x="5410200" y="390265"/>
            <a:ext cx="1186959" cy="2609331"/>
          </a:xfrm>
          <a:prstGeom prst="rect">
            <a:avLst/>
          </a:prstGeom>
        </p:spPr>
      </p:pic>
      <p:sp>
        <p:nvSpPr>
          <p:cNvPr id="12" name="TextBox 11"/>
          <p:cNvSpPr txBox="1"/>
          <p:nvPr/>
        </p:nvSpPr>
        <p:spPr>
          <a:xfrm>
            <a:off x="6685975" y="3685698"/>
            <a:ext cx="2134175" cy="830997"/>
          </a:xfrm>
          <a:prstGeom prst="rect">
            <a:avLst/>
          </a:prstGeom>
          <a:noFill/>
        </p:spPr>
        <p:txBody>
          <a:bodyPr wrap="square" rtlCol="0">
            <a:spAutoFit/>
          </a:bodyPr>
          <a:lstStyle/>
          <a:p>
            <a:r>
              <a:rPr lang="en-GB" sz="2400" baseline="30000" dirty="0">
                <a:solidFill>
                  <a:schemeClr val="bg1">
                    <a:lumMod val="50000"/>
                  </a:schemeClr>
                </a:solidFill>
              </a:rPr>
              <a:t>Sleep inside a  </a:t>
            </a:r>
            <a:r>
              <a:rPr lang="en-GB" sz="2400" baseline="30000" dirty="0" smtClean="0">
                <a:solidFill>
                  <a:schemeClr val="bg1">
                    <a:lumMod val="50000"/>
                  </a:schemeClr>
                </a:solidFill>
              </a:rPr>
              <a:t>permethrin-treated bed </a:t>
            </a:r>
            <a:r>
              <a:rPr lang="en-GB" sz="2400" baseline="30000" dirty="0">
                <a:solidFill>
                  <a:schemeClr val="bg1">
                    <a:lumMod val="50000"/>
                  </a:schemeClr>
                </a:solidFill>
              </a:rPr>
              <a:t>net</a:t>
            </a:r>
            <a:r>
              <a:rPr lang="en-GB" sz="2400" baseline="30000" dirty="0" smtClean="0">
                <a:solidFill>
                  <a:schemeClr val="bg1">
                    <a:lumMod val="50000"/>
                  </a:schemeClr>
                </a:solidFill>
              </a:rPr>
              <a:t>.</a:t>
            </a:r>
            <a:endParaRPr lang="en-GB" sz="2400" baseline="30000" dirty="0">
              <a:solidFill>
                <a:schemeClr val="bg1">
                  <a:lumMod val="50000"/>
                </a:schemeClr>
              </a:solidFill>
            </a:endParaRPr>
          </a:p>
        </p:txBody>
      </p:sp>
      <p:pic>
        <p:nvPicPr>
          <p:cNvPr id="13" name="Picture 12"/>
          <p:cNvPicPr>
            <a:picLocks noChangeAspect="1"/>
          </p:cNvPicPr>
          <p:nvPr/>
        </p:nvPicPr>
        <p:blipFill rotWithShape="1">
          <a:blip r:embed="rId6" cstate="print">
            <a:extLst>
              <a:ext uri="{28A0092B-C50C-407E-A947-70E740481C1C}">
                <a14:useLocalDpi xmlns:a14="http://schemas.microsoft.com/office/drawing/2010/main"/>
              </a:ext>
            </a:extLst>
          </a:blip>
          <a:srcRect l="28983" t="25090" r="35508" b="33455"/>
          <a:stretch/>
        </p:blipFill>
        <p:spPr>
          <a:xfrm>
            <a:off x="5019789" y="2854798"/>
            <a:ext cx="1713811" cy="2288702"/>
          </a:xfrm>
          <a:prstGeom prst="rect">
            <a:avLst/>
          </a:prstGeom>
        </p:spPr>
      </p:pic>
    </p:spTree>
    <p:extLst>
      <p:ext uri="{BB962C8B-B14F-4D97-AF65-F5344CB8AC3E}">
        <p14:creationId xmlns:p14="http://schemas.microsoft.com/office/powerpoint/2010/main" val="335863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1" y="993135"/>
            <a:ext cx="7015201" cy="4011355"/>
          </a:xfrm>
          <a:prstGeom prst="rect">
            <a:avLst/>
          </a:prstGeom>
          <a:noFill/>
        </p:spPr>
        <p:txBody>
          <a:bodyPr wrap="square" rtlCol="0">
            <a:spAutoFit/>
          </a:bodyPr>
          <a:lstStyle/>
          <a:p>
            <a:pPr marL="342900" indent="-342900">
              <a:buFont typeface="Calibri" panose="020F0502020204030204" pitchFamily="34" charset="0"/>
              <a:buChar char="-"/>
            </a:pPr>
            <a:r>
              <a:rPr lang="en-US" sz="2000" dirty="0" smtClean="0">
                <a:solidFill>
                  <a:schemeClr val="bg1">
                    <a:lumMod val="50000"/>
                  </a:schemeClr>
                </a:solidFill>
              </a:rPr>
              <a:t>Some women infected with Zika while pregnant have had babies born with birth defects such as microcephaly, </a:t>
            </a:r>
            <a:br>
              <a:rPr lang="en-US" sz="2000" dirty="0" smtClean="0">
                <a:solidFill>
                  <a:schemeClr val="bg1">
                    <a:lumMod val="50000"/>
                  </a:schemeClr>
                </a:solidFill>
              </a:rPr>
            </a:br>
            <a:r>
              <a:rPr lang="en-US" sz="2000" dirty="0" smtClean="0">
                <a:solidFill>
                  <a:schemeClr val="bg1">
                    <a:lumMod val="50000"/>
                  </a:schemeClr>
                </a:solidFill>
              </a:rPr>
              <a:t>a condition where a baby is born with an abnormally </a:t>
            </a:r>
            <a:br>
              <a:rPr lang="en-US" sz="2000" dirty="0" smtClean="0">
                <a:solidFill>
                  <a:schemeClr val="bg1">
                    <a:lumMod val="50000"/>
                  </a:schemeClr>
                </a:solidFill>
              </a:rPr>
            </a:br>
            <a:r>
              <a:rPr lang="en-US" sz="2000" dirty="0" smtClean="0">
                <a:solidFill>
                  <a:schemeClr val="bg1">
                    <a:lumMod val="50000"/>
                  </a:schemeClr>
                </a:solidFill>
              </a:rPr>
              <a:t>small head and incomplete brain development.</a:t>
            </a:r>
          </a:p>
          <a:p>
            <a:endParaRPr lang="en-US" sz="2000" dirty="0" smtClean="0">
              <a:solidFill>
                <a:schemeClr val="bg1">
                  <a:lumMod val="50000"/>
                </a:schemeClr>
              </a:solidFill>
            </a:endParaRPr>
          </a:p>
          <a:p>
            <a:pPr marL="342900" indent="-342900">
              <a:buFont typeface="Calibri" panose="020F0502020204030204" pitchFamily="34" charset="0"/>
              <a:buChar char="-"/>
            </a:pPr>
            <a:r>
              <a:rPr lang="en-US" sz="2000" dirty="0">
                <a:solidFill>
                  <a:schemeClr val="bg1">
                    <a:lumMod val="50000"/>
                  </a:schemeClr>
                </a:solidFill>
              </a:rPr>
              <a:t>W</a:t>
            </a:r>
            <a:r>
              <a:rPr lang="en-US" sz="2000" dirty="0" smtClean="0">
                <a:solidFill>
                  <a:schemeClr val="bg1">
                    <a:lumMod val="50000"/>
                  </a:schemeClr>
                </a:solidFill>
              </a:rPr>
              <a:t>omen who are pregnant or trying to become </a:t>
            </a:r>
            <a:br>
              <a:rPr lang="en-US" sz="2000" dirty="0" smtClean="0">
                <a:solidFill>
                  <a:schemeClr val="bg1">
                    <a:lumMod val="50000"/>
                  </a:schemeClr>
                </a:solidFill>
              </a:rPr>
            </a:br>
            <a:r>
              <a:rPr lang="en-US" sz="2000" dirty="0" smtClean="0">
                <a:solidFill>
                  <a:schemeClr val="bg1">
                    <a:lumMod val="50000"/>
                  </a:schemeClr>
                </a:solidFill>
              </a:rPr>
              <a:t>pregnant, should </a:t>
            </a:r>
            <a:r>
              <a:rPr lang="en-US" sz="2000" b="1" dirty="0" smtClean="0">
                <a:solidFill>
                  <a:schemeClr val="bg1">
                    <a:lumMod val="50000"/>
                  </a:schemeClr>
                </a:solidFill>
              </a:rPr>
              <a:t>avoid</a:t>
            </a:r>
            <a:r>
              <a:rPr lang="en-US" sz="2000" b="1" dirty="0" smtClean="0">
                <a:solidFill>
                  <a:schemeClr val="bg1">
                    <a:lumMod val="50000"/>
                  </a:schemeClr>
                </a:solidFill>
              </a:rPr>
              <a:t> </a:t>
            </a:r>
            <a:r>
              <a:rPr lang="en-US" sz="2000" b="1" dirty="0" smtClean="0">
                <a:solidFill>
                  <a:schemeClr val="bg1">
                    <a:lumMod val="50000"/>
                  </a:schemeClr>
                </a:solidFill>
              </a:rPr>
              <a:t>travel </a:t>
            </a:r>
            <a:r>
              <a:rPr lang="en-US" sz="2000" dirty="0" smtClean="0">
                <a:solidFill>
                  <a:schemeClr val="bg1">
                    <a:lumMod val="50000"/>
                  </a:schemeClr>
                </a:solidFill>
              </a:rPr>
              <a:t>to areas where Zika </a:t>
            </a:r>
            <a:endParaRPr lang="en-US" sz="2000" dirty="0" smtClean="0">
              <a:solidFill>
                <a:schemeClr val="bg1">
                  <a:lumMod val="50000"/>
                </a:schemeClr>
              </a:solidFill>
            </a:endParaRPr>
          </a:p>
          <a:p>
            <a:r>
              <a:rPr lang="en-US" sz="2000" dirty="0">
                <a:solidFill>
                  <a:schemeClr val="bg1">
                    <a:lumMod val="50000"/>
                  </a:schemeClr>
                </a:solidFill>
              </a:rPr>
              <a:t> </a:t>
            </a:r>
            <a:r>
              <a:rPr lang="en-US" sz="2000" dirty="0" smtClean="0">
                <a:solidFill>
                  <a:schemeClr val="bg1">
                    <a:lumMod val="50000"/>
                  </a:schemeClr>
                </a:solidFill>
              </a:rPr>
              <a:t>     </a:t>
            </a:r>
            <a:r>
              <a:rPr lang="en-US" sz="2000" dirty="0" smtClean="0">
                <a:solidFill>
                  <a:schemeClr val="bg1">
                    <a:lumMod val="50000"/>
                  </a:schemeClr>
                </a:solidFill>
              </a:rPr>
              <a:t>transmission </a:t>
            </a:r>
            <a:r>
              <a:rPr lang="en-US" sz="2000" dirty="0" smtClean="0">
                <a:solidFill>
                  <a:schemeClr val="bg1">
                    <a:lumMod val="50000"/>
                  </a:schemeClr>
                </a:solidFill>
              </a:rPr>
              <a:t>is </a:t>
            </a:r>
            <a:r>
              <a:rPr lang="en-US" sz="2000" dirty="0" smtClean="0">
                <a:solidFill>
                  <a:schemeClr val="bg1">
                    <a:lumMod val="50000"/>
                  </a:schemeClr>
                </a:solidFill>
              </a:rPr>
              <a:t>ongoing or </a:t>
            </a:r>
            <a:r>
              <a:rPr lang="en-US" sz="2000" dirty="0" smtClean="0">
                <a:solidFill>
                  <a:schemeClr val="bg1">
                    <a:lumMod val="50000"/>
                  </a:schemeClr>
                </a:solidFill>
              </a:rPr>
              <a:t>talk to their healthcare </a:t>
            </a:r>
            <a:br>
              <a:rPr lang="en-US" sz="2000" dirty="0" smtClean="0">
                <a:solidFill>
                  <a:schemeClr val="bg1">
                    <a:lumMod val="50000"/>
                  </a:schemeClr>
                </a:solidFill>
              </a:rPr>
            </a:br>
            <a:r>
              <a:rPr lang="en-US" sz="2000" dirty="0" smtClean="0">
                <a:solidFill>
                  <a:schemeClr val="bg1">
                    <a:lumMod val="50000"/>
                  </a:schemeClr>
                </a:solidFill>
              </a:rPr>
              <a:t>      provider </a:t>
            </a:r>
            <a:r>
              <a:rPr lang="en-US" sz="2000" dirty="0" smtClean="0">
                <a:solidFill>
                  <a:schemeClr val="bg1">
                    <a:lumMod val="50000"/>
                  </a:schemeClr>
                </a:solidFill>
              </a:rPr>
              <a:t>before travelling if travel cannot be </a:t>
            </a:r>
            <a:r>
              <a:rPr lang="en-US" sz="2000" dirty="0" smtClean="0">
                <a:solidFill>
                  <a:schemeClr val="bg1">
                    <a:lumMod val="50000"/>
                  </a:schemeClr>
                </a:solidFill>
              </a:rPr>
              <a:t>avoided</a:t>
            </a:r>
            <a:r>
              <a:rPr lang="en-US" sz="2000" dirty="0" smtClean="0">
                <a:solidFill>
                  <a:schemeClr val="bg1">
                    <a:lumMod val="50000"/>
                  </a:schemeClr>
                </a:solidFill>
              </a:rPr>
              <a:t>.</a:t>
            </a:r>
            <a:endParaRPr lang="en-US" sz="2000" dirty="0" smtClean="0"/>
          </a:p>
          <a:p>
            <a:pPr marL="574675" lvl="2" indent="-233363">
              <a:buFont typeface="Arial" panose="020B0604020202020204" pitchFamily="34" charset="0"/>
              <a:buChar char="•"/>
            </a:pPr>
            <a:endParaRPr lang="en-US" sz="2800" baseline="30000" dirty="0">
              <a:solidFill>
                <a:schemeClr val="bg1">
                  <a:lumMod val="50000"/>
                </a:schemeClr>
              </a:solidFill>
            </a:endParaRPr>
          </a:p>
          <a:p>
            <a:pPr marL="914400" lvl="1" indent="-457200">
              <a:buFont typeface="Arial" panose="020B0604020202020204" pitchFamily="34" charset="0"/>
              <a:buChar char="•"/>
            </a:pPr>
            <a:endParaRPr lang="en-US" sz="2800" baseline="30000" dirty="0">
              <a:solidFill>
                <a:schemeClr val="bg1">
                  <a:lumMod val="50000"/>
                </a:schemeClr>
              </a:solidFill>
            </a:endParaRPr>
          </a:p>
          <a:p>
            <a:r>
              <a:rPr lang="en-US" sz="2800" dirty="0" smtClean="0">
                <a:solidFill>
                  <a:schemeClr val="bg1">
                    <a:lumMod val="50000"/>
                  </a:schemeClr>
                </a:solidFill>
              </a:rPr>
              <a:t>  </a:t>
            </a:r>
            <a:endParaRPr lang="en-US" sz="2800" baseline="30000" dirty="0" smtClean="0">
              <a:solidFill>
                <a:schemeClr val="bg1">
                  <a:lumMod val="50000"/>
                </a:schemeClr>
              </a:solidFill>
            </a:endParaRPr>
          </a:p>
          <a:p>
            <a:endParaRPr lang="en-GB" sz="1400" baseline="30000" dirty="0">
              <a:solidFill>
                <a:schemeClr val="bg1">
                  <a:lumMod val="50000"/>
                </a:schemeClr>
              </a:solidFill>
            </a:endParaRPr>
          </a:p>
        </p:txBody>
      </p:sp>
      <p:sp>
        <p:nvSpPr>
          <p:cNvPr id="2" name="TextBox 1"/>
          <p:cNvSpPr txBox="1"/>
          <p:nvPr/>
        </p:nvSpPr>
        <p:spPr>
          <a:xfrm>
            <a:off x="381000" y="438148"/>
            <a:ext cx="4087145" cy="543739"/>
          </a:xfrm>
          <a:prstGeom prst="rect">
            <a:avLst/>
          </a:prstGeom>
          <a:noFill/>
        </p:spPr>
        <p:txBody>
          <a:bodyPr wrap="none" rtlCol="0">
            <a:spAutoFit/>
          </a:bodyPr>
          <a:lstStyle/>
          <a:p>
            <a:r>
              <a:rPr lang="en-GB" sz="4400" b="1" baseline="30000" dirty="0" smtClean="0">
                <a:solidFill>
                  <a:srgbClr val="7EBB34"/>
                </a:solidFill>
              </a:rPr>
              <a:t>Pregnancy and Zika Virus</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7585" t="16392" r="18701" b="12442"/>
          <a:stretch/>
        </p:blipFill>
        <p:spPr>
          <a:xfrm>
            <a:off x="6400800" y="1428750"/>
            <a:ext cx="2313772" cy="2554188"/>
          </a:xfrm>
          <a:prstGeom prst="rect">
            <a:avLst/>
          </a:prstGeom>
        </p:spPr>
      </p:pic>
    </p:spTree>
    <p:extLst>
      <p:ext uri="{BB962C8B-B14F-4D97-AF65-F5344CB8AC3E}">
        <p14:creationId xmlns:p14="http://schemas.microsoft.com/office/powerpoint/2010/main" val="4034312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1" y="993135"/>
            <a:ext cx="7015201" cy="4934684"/>
          </a:xfrm>
          <a:prstGeom prst="rect">
            <a:avLst/>
          </a:prstGeom>
          <a:noFill/>
        </p:spPr>
        <p:txBody>
          <a:bodyPr wrap="square" rtlCol="0">
            <a:spAutoFit/>
          </a:bodyPr>
          <a:lstStyle/>
          <a:p>
            <a:r>
              <a:rPr lang="en-US" sz="2000" dirty="0" smtClean="0">
                <a:solidFill>
                  <a:schemeClr val="bg1">
                    <a:lumMod val="50000"/>
                  </a:schemeClr>
                </a:solidFill>
              </a:rPr>
              <a:t>If you are pregnant or trying to become pregnant:</a:t>
            </a:r>
          </a:p>
          <a:p>
            <a:pPr marL="796925" lvl="1" indent="-457200">
              <a:buFont typeface="Calibri" panose="020F0502020204030204" pitchFamily="34" charset="0"/>
              <a:buChar char="-"/>
            </a:pPr>
            <a:r>
              <a:rPr lang="en-US" sz="2000" dirty="0" smtClean="0">
                <a:solidFill>
                  <a:schemeClr val="bg1">
                    <a:lumMod val="50000"/>
                  </a:schemeClr>
                </a:solidFill>
              </a:rPr>
              <a:t>Avoid travel to Zika-affected areas.</a:t>
            </a:r>
          </a:p>
          <a:p>
            <a:pPr marL="796925" lvl="1" indent="-457200">
              <a:buFont typeface="Calibri" panose="020F0502020204030204" pitchFamily="34" charset="0"/>
              <a:buChar char="-"/>
            </a:pPr>
            <a:r>
              <a:rPr lang="en-US" sz="2000" dirty="0" smtClean="0">
                <a:solidFill>
                  <a:schemeClr val="bg1">
                    <a:lumMod val="50000"/>
                  </a:schemeClr>
                </a:solidFill>
              </a:rPr>
              <a:t>If you can’t avoid </a:t>
            </a:r>
            <a:r>
              <a:rPr lang="en-US" sz="2000" dirty="0">
                <a:solidFill>
                  <a:schemeClr val="bg1">
                    <a:lumMod val="50000"/>
                  </a:schemeClr>
                </a:solidFill>
              </a:rPr>
              <a:t>travel, </a:t>
            </a:r>
            <a:endParaRPr lang="en-US" sz="2000" dirty="0" smtClean="0">
              <a:solidFill>
                <a:schemeClr val="bg1">
                  <a:lumMod val="50000"/>
                </a:schemeClr>
              </a:solidFill>
            </a:endParaRPr>
          </a:p>
          <a:p>
            <a:pPr marL="1138237" lvl="2" indent="-457200">
              <a:buFont typeface="Calibri" panose="020F0502020204030204" pitchFamily="34" charset="0"/>
              <a:buChar char="ˑ"/>
            </a:pPr>
            <a:r>
              <a:rPr lang="en-US" sz="2000" dirty="0" smtClean="0">
                <a:solidFill>
                  <a:schemeClr val="bg1">
                    <a:lumMod val="50000"/>
                  </a:schemeClr>
                </a:solidFill>
              </a:rPr>
              <a:t>Talk with your healthcare provider before travel.</a:t>
            </a:r>
          </a:p>
          <a:p>
            <a:pPr marL="1138237" lvl="2" indent="-457200">
              <a:buFont typeface="Calibri" panose="020F0502020204030204" pitchFamily="34" charset="0"/>
              <a:buChar char="ˑ"/>
            </a:pPr>
            <a:r>
              <a:rPr lang="en-US" sz="2000" dirty="0">
                <a:solidFill>
                  <a:schemeClr val="bg1">
                    <a:lumMod val="50000"/>
                  </a:schemeClr>
                </a:solidFill>
              </a:rPr>
              <a:t>S</a:t>
            </a:r>
            <a:r>
              <a:rPr lang="en-US" sz="2000" dirty="0" smtClean="0">
                <a:solidFill>
                  <a:schemeClr val="bg1">
                    <a:lumMod val="50000"/>
                  </a:schemeClr>
                </a:solidFill>
              </a:rPr>
              <a:t>trictly </a:t>
            </a:r>
            <a:r>
              <a:rPr lang="en-US" sz="2000" dirty="0">
                <a:solidFill>
                  <a:schemeClr val="bg1">
                    <a:lumMod val="50000"/>
                  </a:schemeClr>
                </a:solidFill>
              </a:rPr>
              <a:t>follow </a:t>
            </a:r>
            <a:r>
              <a:rPr lang="en-US" sz="2000" dirty="0" smtClean="0">
                <a:solidFill>
                  <a:schemeClr val="bg1">
                    <a:lumMod val="50000"/>
                  </a:schemeClr>
                </a:solidFill>
              </a:rPr>
              <a:t>steps </a:t>
            </a:r>
            <a:r>
              <a:rPr lang="en-US" sz="2000" dirty="0">
                <a:solidFill>
                  <a:schemeClr val="bg1">
                    <a:lumMod val="50000"/>
                  </a:schemeClr>
                </a:solidFill>
              </a:rPr>
              <a:t>to prevent mosquito </a:t>
            </a:r>
            <a:r>
              <a:rPr lang="en-US" sz="2000" dirty="0" smtClean="0">
                <a:solidFill>
                  <a:schemeClr val="bg1">
                    <a:lumMod val="50000"/>
                  </a:schemeClr>
                </a:solidFill>
              </a:rPr>
              <a:t>bites </a:t>
            </a:r>
            <a:br>
              <a:rPr lang="en-US" sz="2000" dirty="0" smtClean="0">
                <a:solidFill>
                  <a:schemeClr val="bg1">
                    <a:lumMod val="50000"/>
                  </a:schemeClr>
                </a:solidFill>
              </a:rPr>
            </a:br>
            <a:r>
              <a:rPr lang="en-US" sz="2000" dirty="0" smtClean="0">
                <a:solidFill>
                  <a:schemeClr val="bg1">
                    <a:lumMod val="50000"/>
                  </a:schemeClr>
                </a:solidFill>
              </a:rPr>
              <a:t>during your stay.</a:t>
            </a:r>
          </a:p>
          <a:p>
            <a:pPr marL="1138237" lvl="2" indent="-457200">
              <a:buFont typeface="Calibri" panose="020F0502020204030204" pitchFamily="34" charset="0"/>
              <a:buChar char="ˑ"/>
            </a:pPr>
            <a:r>
              <a:rPr lang="en-US" sz="2000" dirty="0" smtClean="0">
                <a:solidFill>
                  <a:schemeClr val="bg1">
                    <a:lumMod val="50000"/>
                  </a:schemeClr>
                </a:solidFill>
              </a:rPr>
              <a:t>Contact your healthcare provider to arrange </a:t>
            </a:r>
            <a:br>
              <a:rPr lang="en-US" sz="2000" dirty="0" smtClean="0">
                <a:solidFill>
                  <a:schemeClr val="bg1">
                    <a:lumMod val="50000"/>
                  </a:schemeClr>
                </a:solidFill>
              </a:rPr>
            </a:br>
            <a:r>
              <a:rPr lang="en-US" sz="2000" dirty="0" smtClean="0">
                <a:solidFill>
                  <a:schemeClr val="bg1">
                    <a:lumMod val="50000"/>
                  </a:schemeClr>
                </a:solidFill>
              </a:rPr>
              <a:t>for testing after your return.</a:t>
            </a:r>
          </a:p>
          <a:p>
            <a:pPr marL="681037" lvl="2"/>
            <a:endParaRPr lang="en-US" sz="1000" dirty="0" smtClean="0">
              <a:solidFill>
                <a:schemeClr val="bg1">
                  <a:lumMod val="50000"/>
                </a:schemeClr>
              </a:solidFill>
            </a:endParaRPr>
          </a:p>
          <a:p>
            <a:pPr marL="0" lvl="1" indent="-115888"/>
            <a:r>
              <a:rPr lang="en-US" sz="2000" dirty="0" smtClean="0">
                <a:solidFill>
                  <a:schemeClr val="bg1">
                    <a:lumMod val="50000"/>
                  </a:schemeClr>
                </a:solidFill>
              </a:rPr>
              <a:t>During pregnancy, if </a:t>
            </a:r>
            <a:r>
              <a:rPr lang="en-US" sz="2000" dirty="0">
                <a:solidFill>
                  <a:schemeClr val="bg1">
                    <a:lumMod val="50000"/>
                  </a:schemeClr>
                </a:solidFill>
              </a:rPr>
              <a:t>your partner has travelled to an affected </a:t>
            </a:r>
            <a:r>
              <a:rPr lang="en-US" sz="2000" dirty="0" smtClean="0">
                <a:solidFill>
                  <a:schemeClr val="bg1">
                    <a:lumMod val="50000"/>
                  </a:schemeClr>
                </a:solidFill>
              </a:rPr>
              <a:t>area, prevent </a:t>
            </a:r>
            <a:r>
              <a:rPr lang="en-US" sz="2000" dirty="0">
                <a:solidFill>
                  <a:schemeClr val="bg1">
                    <a:lumMod val="50000"/>
                  </a:schemeClr>
                </a:solidFill>
              </a:rPr>
              <a:t>sexual transmission of </a:t>
            </a:r>
            <a:r>
              <a:rPr lang="en-US" sz="2000" dirty="0" smtClean="0">
                <a:solidFill>
                  <a:schemeClr val="bg1">
                    <a:lumMod val="50000"/>
                  </a:schemeClr>
                </a:solidFill>
              </a:rPr>
              <a:t>Zika by not </a:t>
            </a:r>
            <a:r>
              <a:rPr lang="en-US" sz="2000" dirty="0">
                <a:solidFill>
                  <a:schemeClr val="bg1">
                    <a:lumMod val="50000"/>
                  </a:schemeClr>
                </a:solidFill>
              </a:rPr>
              <a:t>having sex or </a:t>
            </a:r>
            <a:r>
              <a:rPr lang="en-US" sz="2000" dirty="0" smtClean="0">
                <a:solidFill>
                  <a:schemeClr val="bg1">
                    <a:lumMod val="50000"/>
                  </a:schemeClr>
                </a:solidFill>
              </a:rPr>
              <a:t>using condoms </a:t>
            </a:r>
            <a:r>
              <a:rPr lang="en-US" sz="2000" dirty="0">
                <a:solidFill>
                  <a:schemeClr val="bg1">
                    <a:lumMod val="50000"/>
                  </a:schemeClr>
                </a:solidFill>
              </a:rPr>
              <a:t>the right way every </a:t>
            </a:r>
            <a:r>
              <a:rPr lang="en-US" sz="2000" dirty="0" smtClean="0">
                <a:solidFill>
                  <a:schemeClr val="bg1">
                    <a:lumMod val="50000"/>
                  </a:schemeClr>
                </a:solidFill>
              </a:rPr>
              <a:t>time.</a:t>
            </a:r>
            <a:endParaRPr lang="en-US" sz="2000" dirty="0">
              <a:solidFill>
                <a:schemeClr val="bg1">
                  <a:lumMod val="50000"/>
                </a:schemeClr>
              </a:solidFill>
            </a:endParaRPr>
          </a:p>
          <a:p>
            <a:pPr marL="574675" lvl="2" indent="-233363">
              <a:buFont typeface="Arial" panose="020B0604020202020204" pitchFamily="34" charset="0"/>
              <a:buChar char="•"/>
            </a:pPr>
            <a:endParaRPr lang="en-US" sz="2800" baseline="30000" dirty="0">
              <a:solidFill>
                <a:schemeClr val="bg1">
                  <a:lumMod val="50000"/>
                </a:schemeClr>
              </a:solidFill>
            </a:endParaRPr>
          </a:p>
          <a:p>
            <a:pPr marL="914400" lvl="1" indent="-457200">
              <a:buFont typeface="Arial" panose="020B0604020202020204" pitchFamily="34" charset="0"/>
              <a:buChar char="•"/>
            </a:pPr>
            <a:endParaRPr lang="en-US" sz="2800" baseline="30000" dirty="0">
              <a:solidFill>
                <a:schemeClr val="bg1">
                  <a:lumMod val="50000"/>
                </a:schemeClr>
              </a:solidFill>
            </a:endParaRPr>
          </a:p>
          <a:p>
            <a:r>
              <a:rPr lang="en-US" sz="2800" dirty="0" smtClean="0">
                <a:solidFill>
                  <a:schemeClr val="bg1">
                    <a:lumMod val="50000"/>
                  </a:schemeClr>
                </a:solidFill>
              </a:rPr>
              <a:t>  </a:t>
            </a:r>
            <a:endParaRPr lang="en-US" sz="2800" baseline="30000" dirty="0" smtClean="0">
              <a:solidFill>
                <a:schemeClr val="bg1">
                  <a:lumMod val="50000"/>
                </a:schemeClr>
              </a:solidFill>
            </a:endParaRPr>
          </a:p>
          <a:p>
            <a:endParaRPr lang="en-GB" sz="1400" baseline="30000" dirty="0">
              <a:solidFill>
                <a:schemeClr val="bg1">
                  <a:lumMod val="50000"/>
                </a:schemeClr>
              </a:solidFill>
            </a:endParaRPr>
          </a:p>
        </p:txBody>
      </p:sp>
      <p:sp>
        <p:nvSpPr>
          <p:cNvPr id="2" name="TextBox 1"/>
          <p:cNvSpPr txBox="1"/>
          <p:nvPr/>
        </p:nvSpPr>
        <p:spPr>
          <a:xfrm>
            <a:off x="381000" y="209550"/>
            <a:ext cx="8422819" cy="553998"/>
          </a:xfrm>
          <a:prstGeom prst="rect">
            <a:avLst/>
          </a:prstGeom>
          <a:noFill/>
        </p:spPr>
        <p:txBody>
          <a:bodyPr wrap="none" rtlCol="0">
            <a:spAutoFit/>
          </a:bodyPr>
          <a:lstStyle/>
          <a:p>
            <a:r>
              <a:rPr lang="en-GB" sz="3000" b="1" dirty="0" smtClean="0">
                <a:solidFill>
                  <a:srgbClr val="7EBB34"/>
                </a:solidFill>
              </a:rPr>
              <a:t>Pregnancy in areas </a:t>
            </a:r>
            <a:r>
              <a:rPr lang="en-GB" sz="3000" b="1" u="sng" dirty="0" smtClean="0">
                <a:solidFill>
                  <a:srgbClr val="7EBB34"/>
                </a:solidFill>
              </a:rPr>
              <a:t>without</a:t>
            </a:r>
            <a:r>
              <a:rPr lang="en-GB" sz="3000" b="1" dirty="0" smtClean="0">
                <a:solidFill>
                  <a:srgbClr val="7EBB34"/>
                </a:solidFill>
              </a:rPr>
              <a:t> active Zika transmission</a:t>
            </a:r>
            <a:endParaRPr lang="en-GB" sz="3000" b="1"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rotWithShape="1">
          <a:blip r:embed="rId3" cstate="email">
            <a:extLst>
              <a:ext uri="{28A0092B-C50C-407E-A947-70E740481C1C}">
                <a14:useLocalDpi xmlns:a14="http://schemas.microsoft.com/office/drawing/2010/main"/>
              </a:ext>
            </a:extLst>
          </a:blip>
          <a:srcRect l="12772" t="12515" r="11370" b="18522"/>
          <a:stretch/>
        </p:blipFill>
        <p:spPr>
          <a:xfrm>
            <a:off x="6151324" y="1828800"/>
            <a:ext cx="2489756" cy="1518825"/>
          </a:xfrm>
          <a:prstGeom prst="rect">
            <a:avLst/>
          </a:prstGeom>
        </p:spPr>
      </p:pic>
    </p:spTree>
    <p:extLst>
      <p:ext uri="{BB962C8B-B14F-4D97-AF65-F5344CB8AC3E}">
        <p14:creationId xmlns:p14="http://schemas.microsoft.com/office/powerpoint/2010/main" val="629709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85086" y="1123950"/>
            <a:ext cx="5696640" cy="4770537"/>
          </a:xfrm>
          <a:prstGeom prst="rect">
            <a:avLst/>
          </a:prstGeom>
          <a:noFill/>
        </p:spPr>
        <p:txBody>
          <a:bodyPr wrap="square" rtlCol="0">
            <a:spAutoFit/>
          </a:bodyPr>
          <a:lstStyle/>
          <a:p>
            <a:r>
              <a:rPr lang="en-US" sz="2000" dirty="0" smtClean="0">
                <a:solidFill>
                  <a:schemeClr val="bg1">
                    <a:lumMod val="50000"/>
                  </a:schemeClr>
                </a:solidFill>
              </a:rPr>
              <a:t>If you live in </a:t>
            </a:r>
            <a:r>
              <a:rPr lang="en-US" sz="2000" dirty="0">
                <a:solidFill>
                  <a:schemeClr val="bg1">
                    <a:lumMod val="50000"/>
                  </a:schemeClr>
                </a:solidFill>
              </a:rPr>
              <a:t>an area </a:t>
            </a:r>
            <a:r>
              <a:rPr lang="en-US" sz="2000" u="sng" dirty="0" smtClean="0">
                <a:solidFill>
                  <a:schemeClr val="bg1">
                    <a:lumMod val="50000"/>
                  </a:schemeClr>
                </a:solidFill>
              </a:rPr>
              <a:t>with</a:t>
            </a:r>
            <a:r>
              <a:rPr lang="en-US" sz="2000" dirty="0" smtClean="0">
                <a:solidFill>
                  <a:schemeClr val="bg1">
                    <a:lumMod val="50000"/>
                  </a:schemeClr>
                </a:solidFill>
              </a:rPr>
              <a:t> </a:t>
            </a:r>
            <a:r>
              <a:rPr lang="en-US" sz="2000" dirty="0">
                <a:solidFill>
                  <a:schemeClr val="bg1">
                    <a:lumMod val="50000"/>
                  </a:schemeClr>
                </a:solidFill>
              </a:rPr>
              <a:t>active Zika transmission</a:t>
            </a:r>
            <a:r>
              <a:rPr lang="en-US" sz="2000" dirty="0" smtClean="0">
                <a:solidFill>
                  <a:schemeClr val="bg1">
                    <a:lumMod val="50000"/>
                  </a:schemeClr>
                </a:solidFill>
              </a:rPr>
              <a:t>:</a:t>
            </a:r>
          </a:p>
          <a:p>
            <a:pPr marL="798512" lvl="2" indent="-457200">
              <a:buFont typeface="Calibri" panose="020F0502020204030204" pitchFamily="34" charset="0"/>
              <a:buChar char="-"/>
            </a:pPr>
            <a:r>
              <a:rPr lang="en-US" dirty="0" smtClean="0">
                <a:solidFill>
                  <a:schemeClr val="bg1">
                    <a:lumMod val="50000"/>
                  </a:schemeClr>
                </a:solidFill>
              </a:rPr>
              <a:t>See a healthcare provider</a:t>
            </a:r>
          </a:p>
          <a:p>
            <a:pPr marL="798512" lvl="2" indent="-457200">
              <a:buFont typeface="Calibri" panose="020F0502020204030204" pitchFamily="34" charset="0"/>
              <a:buChar char="-"/>
            </a:pPr>
            <a:r>
              <a:rPr lang="en-US" dirty="0" smtClean="0">
                <a:solidFill>
                  <a:schemeClr val="bg1">
                    <a:lumMod val="50000"/>
                  </a:schemeClr>
                </a:solidFill>
              </a:rPr>
              <a:t>Strictly </a:t>
            </a:r>
            <a:r>
              <a:rPr lang="en-US" dirty="0">
                <a:solidFill>
                  <a:schemeClr val="bg1">
                    <a:lumMod val="50000"/>
                  </a:schemeClr>
                </a:solidFill>
              </a:rPr>
              <a:t>follow steps to prevent mosquito </a:t>
            </a:r>
            <a:r>
              <a:rPr lang="en-US" dirty="0" smtClean="0">
                <a:solidFill>
                  <a:schemeClr val="bg1">
                    <a:lumMod val="50000"/>
                  </a:schemeClr>
                </a:solidFill>
              </a:rPr>
              <a:t>bites.</a:t>
            </a:r>
          </a:p>
          <a:p>
            <a:pPr marL="798512" lvl="2" indent="-457200">
              <a:buFont typeface="Calibri" panose="020F0502020204030204" pitchFamily="34" charset="0"/>
              <a:buChar char="-"/>
            </a:pPr>
            <a:r>
              <a:rPr lang="en-US" dirty="0">
                <a:solidFill>
                  <a:schemeClr val="bg1">
                    <a:lumMod val="50000"/>
                  </a:schemeClr>
                </a:solidFill>
              </a:rPr>
              <a:t>To prevent sexual transmission of Zika, consider not having sex or </a:t>
            </a:r>
            <a:r>
              <a:rPr lang="en-US" dirty="0" smtClean="0">
                <a:solidFill>
                  <a:schemeClr val="bg1">
                    <a:lumMod val="50000"/>
                  </a:schemeClr>
                </a:solidFill>
              </a:rPr>
              <a:t>using </a:t>
            </a:r>
            <a:r>
              <a:rPr lang="en-US" dirty="0">
                <a:solidFill>
                  <a:schemeClr val="bg1">
                    <a:lumMod val="50000"/>
                  </a:schemeClr>
                </a:solidFill>
              </a:rPr>
              <a:t>condoms the right way every time during </a:t>
            </a:r>
            <a:r>
              <a:rPr lang="en-US" dirty="0" smtClean="0">
                <a:solidFill>
                  <a:schemeClr val="bg1">
                    <a:lumMod val="50000"/>
                  </a:schemeClr>
                </a:solidFill>
              </a:rPr>
              <a:t>pregnancy.</a:t>
            </a:r>
          </a:p>
          <a:p>
            <a:pPr marL="798512" lvl="2" indent="-457200">
              <a:buFont typeface="Calibri" panose="020F0502020204030204" pitchFamily="34" charset="0"/>
              <a:buChar char="-"/>
            </a:pPr>
            <a:r>
              <a:rPr lang="en-US" dirty="0" smtClean="0">
                <a:solidFill>
                  <a:schemeClr val="bg1">
                    <a:lumMod val="50000"/>
                  </a:schemeClr>
                </a:solidFill>
              </a:rPr>
              <a:t>If</a:t>
            </a:r>
            <a:r>
              <a:rPr lang="en-US" dirty="0">
                <a:solidFill>
                  <a:schemeClr val="bg1">
                    <a:lumMod val="50000"/>
                  </a:schemeClr>
                </a:solidFill>
              </a:rPr>
              <a:t> </a:t>
            </a:r>
            <a:r>
              <a:rPr lang="en-US" dirty="0" smtClean="0">
                <a:solidFill>
                  <a:schemeClr val="bg1">
                    <a:lumMod val="50000"/>
                  </a:schemeClr>
                </a:solidFill>
              </a:rPr>
              <a:t>you develop Zika symptoms, contact your </a:t>
            </a:r>
            <a:r>
              <a:rPr lang="en-US" dirty="0">
                <a:solidFill>
                  <a:schemeClr val="bg1">
                    <a:lumMod val="50000"/>
                  </a:schemeClr>
                </a:solidFill>
              </a:rPr>
              <a:t>healthcare provider </a:t>
            </a:r>
            <a:r>
              <a:rPr lang="en-US" dirty="0" smtClean="0">
                <a:solidFill>
                  <a:schemeClr val="bg1">
                    <a:lumMod val="50000"/>
                  </a:schemeClr>
                </a:solidFill>
              </a:rPr>
              <a:t>for testing.</a:t>
            </a:r>
          </a:p>
          <a:p>
            <a:pPr marL="798512" lvl="2" indent="-457200">
              <a:buFont typeface="Calibri" panose="020F0502020204030204" pitchFamily="34" charset="0"/>
              <a:buChar char="-"/>
            </a:pPr>
            <a:r>
              <a:rPr lang="en-US" dirty="0" smtClean="0">
                <a:solidFill>
                  <a:schemeClr val="bg1">
                    <a:lumMod val="50000"/>
                  </a:schemeClr>
                </a:solidFill>
              </a:rPr>
              <a:t>Follow all recommendations for prenatal care.</a:t>
            </a:r>
          </a:p>
          <a:p>
            <a:pPr marL="341312" lvl="2"/>
            <a:endParaRPr lang="en-US" sz="1000" baseline="30000" dirty="0">
              <a:solidFill>
                <a:schemeClr val="bg1">
                  <a:lumMod val="50000"/>
                </a:schemeClr>
              </a:solidFill>
            </a:endParaRPr>
          </a:p>
          <a:p>
            <a:pPr marL="0" lvl="1"/>
            <a:r>
              <a:rPr lang="en-US" sz="2000" dirty="0" smtClean="0">
                <a:solidFill>
                  <a:schemeClr val="bg1">
                    <a:lumMod val="50000"/>
                  </a:schemeClr>
                </a:solidFill>
              </a:rPr>
              <a:t>There </a:t>
            </a:r>
            <a:r>
              <a:rPr lang="en-US" sz="2000" dirty="0">
                <a:solidFill>
                  <a:schemeClr val="bg1">
                    <a:lumMod val="50000"/>
                  </a:schemeClr>
                </a:solidFill>
              </a:rPr>
              <a:t>is no evidence that prior Zika virus infection </a:t>
            </a:r>
            <a:r>
              <a:rPr lang="en-US" sz="2000" dirty="0" smtClean="0">
                <a:solidFill>
                  <a:schemeClr val="bg1">
                    <a:lumMod val="50000"/>
                  </a:schemeClr>
                </a:solidFill>
              </a:rPr>
              <a:t>poses a risk </a:t>
            </a:r>
            <a:r>
              <a:rPr lang="en-US" sz="2000" dirty="0">
                <a:solidFill>
                  <a:schemeClr val="bg1">
                    <a:lumMod val="50000"/>
                  </a:schemeClr>
                </a:solidFill>
              </a:rPr>
              <a:t>of birth defects in future pregnancies.  </a:t>
            </a:r>
            <a:endParaRPr lang="en-US" sz="2000" dirty="0" smtClean="0">
              <a:solidFill>
                <a:schemeClr val="bg1">
                  <a:lumMod val="50000"/>
                </a:schemeClr>
              </a:solidFill>
            </a:endParaRPr>
          </a:p>
          <a:p>
            <a:pPr marL="574675" lvl="2" indent="-233363">
              <a:buFont typeface="Arial" panose="020B0604020202020204" pitchFamily="34" charset="0"/>
              <a:buChar char="•"/>
            </a:pPr>
            <a:endParaRPr lang="en-US" sz="2800" baseline="30000" dirty="0">
              <a:solidFill>
                <a:schemeClr val="bg1">
                  <a:lumMod val="50000"/>
                </a:schemeClr>
              </a:solidFill>
            </a:endParaRPr>
          </a:p>
          <a:p>
            <a:pPr marL="574675" lvl="2" indent="-233363">
              <a:buFont typeface="Arial" panose="020B0604020202020204" pitchFamily="34" charset="0"/>
              <a:buChar char="•"/>
            </a:pPr>
            <a:endParaRPr lang="en-US" sz="2800" baseline="30000" dirty="0">
              <a:solidFill>
                <a:schemeClr val="bg1">
                  <a:lumMod val="50000"/>
                </a:schemeClr>
              </a:solidFill>
            </a:endParaRPr>
          </a:p>
          <a:p>
            <a:pPr marL="914400" lvl="1" indent="-457200">
              <a:buFont typeface="Arial" panose="020B0604020202020204" pitchFamily="34" charset="0"/>
              <a:buChar char="•"/>
            </a:pPr>
            <a:endParaRPr lang="en-US" sz="2800" baseline="30000" dirty="0">
              <a:solidFill>
                <a:schemeClr val="bg1">
                  <a:lumMod val="50000"/>
                </a:schemeClr>
              </a:solidFill>
            </a:endParaRPr>
          </a:p>
          <a:p>
            <a:r>
              <a:rPr lang="en-US" sz="2800" dirty="0" smtClean="0">
                <a:solidFill>
                  <a:schemeClr val="bg1">
                    <a:lumMod val="50000"/>
                  </a:schemeClr>
                </a:solidFill>
              </a:rPr>
              <a:t>  </a:t>
            </a:r>
            <a:endParaRPr lang="en-US" sz="2800" baseline="30000" dirty="0" smtClean="0">
              <a:solidFill>
                <a:schemeClr val="bg1">
                  <a:lumMod val="50000"/>
                </a:schemeClr>
              </a:solidFill>
            </a:endParaRPr>
          </a:p>
          <a:p>
            <a:endParaRPr lang="en-GB" sz="1400" baseline="30000" dirty="0">
              <a:solidFill>
                <a:schemeClr val="bg1">
                  <a:lumMod val="50000"/>
                </a:schemeClr>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59263" y="710019"/>
            <a:ext cx="3194262" cy="4433481"/>
          </a:xfrm>
          <a:prstGeom prst="rect">
            <a:avLst/>
          </a:prstGeom>
        </p:spPr>
      </p:pic>
      <p:sp>
        <p:nvSpPr>
          <p:cNvPr id="7" name="TextBox 6"/>
          <p:cNvSpPr txBox="1"/>
          <p:nvPr/>
        </p:nvSpPr>
        <p:spPr>
          <a:xfrm>
            <a:off x="381000" y="285750"/>
            <a:ext cx="8082982" cy="553998"/>
          </a:xfrm>
          <a:prstGeom prst="rect">
            <a:avLst/>
          </a:prstGeom>
          <a:noFill/>
        </p:spPr>
        <p:txBody>
          <a:bodyPr wrap="none" rtlCol="0">
            <a:spAutoFit/>
          </a:bodyPr>
          <a:lstStyle/>
          <a:p>
            <a:r>
              <a:rPr lang="en-GB" sz="3000" b="1" dirty="0" smtClean="0">
                <a:solidFill>
                  <a:srgbClr val="7EBB34"/>
                </a:solidFill>
              </a:rPr>
              <a:t>Pregnancy in areas </a:t>
            </a:r>
            <a:r>
              <a:rPr lang="en-GB" sz="3000" b="1" u="sng" dirty="0" smtClean="0">
                <a:solidFill>
                  <a:srgbClr val="7EBB34"/>
                </a:solidFill>
              </a:rPr>
              <a:t>with</a:t>
            </a:r>
            <a:r>
              <a:rPr lang="en-GB" sz="3000" b="1" dirty="0" smtClean="0">
                <a:solidFill>
                  <a:srgbClr val="7EBB34"/>
                </a:solidFill>
              </a:rPr>
              <a:t> active Zika transmission</a:t>
            </a:r>
            <a:endParaRPr lang="en-GB" sz="3000" b="1" dirty="0">
              <a:solidFill>
                <a:srgbClr val="7EBB34"/>
              </a:solidFill>
            </a:endParaRPr>
          </a:p>
        </p:txBody>
      </p:sp>
    </p:spTree>
    <p:extLst>
      <p:ext uri="{BB962C8B-B14F-4D97-AF65-F5344CB8AC3E}">
        <p14:creationId xmlns:p14="http://schemas.microsoft.com/office/powerpoint/2010/main" val="26516116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38150"/>
            <a:ext cx="1779718" cy="543739"/>
          </a:xfrm>
          <a:prstGeom prst="rect">
            <a:avLst/>
          </a:prstGeom>
          <a:noFill/>
        </p:spPr>
        <p:txBody>
          <a:bodyPr wrap="none" rtlCol="0">
            <a:spAutoFit/>
          </a:bodyPr>
          <a:lstStyle/>
          <a:p>
            <a:r>
              <a:rPr lang="en-GB" sz="4400" b="1" baseline="30000" dirty="0" smtClean="0">
                <a:solidFill>
                  <a:srgbClr val="7EBB34"/>
                </a:solidFill>
              </a:rPr>
              <a:t>Summary:</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09600" y="971550"/>
            <a:ext cx="7924800" cy="3108543"/>
          </a:xfrm>
          <a:prstGeom prst="rect">
            <a:avLst/>
          </a:prstGeom>
          <a:noFill/>
        </p:spPr>
        <p:txBody>
          <a:bodyPr wrap="square" rtlCol="0">
            <a:spAutoFit/>
          </a:bodyPr>
          <a:lstStyle/>
          <a:p>
            <a:pPr marL="457200" indent="-457200">
              <a:buFont typeface="Calibri" panose="020F0502020204030204" pitchFamily="34" charset="0"/>
              <a:buChar char="-"/>
            </a:pPr>
            <a:r>
              <a:rPr lang="en-US" sz="2600" dirty="0" smtClean="0">
                <a:solidFill>
                  <a:schemeClr val="bg1">
                    <a:lumMod val="50000"/>
                  </a:schemeClr>
                </a:solidFill>
              </a:rPr>
              <a:t>Personnel </a:t>
            </a:r>
            <a:r>
              <a:rPr lang="en-US" sz="2600" dirty="0">
                <a:solidFill>
                  <a:schemeClr val="bg1">
                    <a:lumMod val="50000"/>
                  </a:schemeClr>
                </a:solidFill>
              </a:rPr>
              <a:t>are at risk when travelling </a:t>
            </a:r>
            <a:r>
              <a:rPr lang="en-US" sz="2600" dirty="0" smtClean="0">
                <a:solidFill>
                  <a:schemeClr val="bg1">
                    <a:lumMod val="50000"/>
                  </a:schemeClr>
                </a:solidFill>
              </a:rPr>
              <a:t>to or living in </a:t>
            </a:r>
            <a:r>
              <a:rPr lang="en-US" sz="2600" dirty="0">
                <a:solidFill>
                  <a:schemeClr val="bg1">
                    <a:lumMod val="50000"/>
                  </a:schemeClr>
                </a:solidFill>
              </a:rPr>
              <a:t>areas experiencing ongoing Zika virus transmission.</a:t>
            </a:r>
          </a:p>
          <a:p>
            <a:endParaRPr lang="en-US" sz="2000" dirty="0" smtClean="0">
              <a:solidFill>
                <a:schemeClr val="bg1">
                  <a:lumMod val="50000"/>
                </a:schemeClr>
              </a:solidFill>
            </a:endParaRPr>
          </a:p>
          <a:p>
            <a:pPr marL="457200" indent="-457200">
              <a:buFont typeface="Calibri" panose="020F0502020204030204" pitchFamily="34" charset="0"/>
              <a:buChar char="-"/>
            </a:pPr>
            <a:r>
              <a:rPr lang="en-US" sz="2600" dirty="0" smtClean="0">
                <a:solidFill>
                  <a:schemeClr val="bg1">
                    <a:lumMod val="50000"/>
                  </a:schemeClr>
                </a:solidFill>
              </a:rPr>
              <a:t>The </a:t>
            </a:r>
            <a:r>
              <a:rPr lang="en-US" sz="2600" dirty="0">
                <a:solidFill>
                  <a:schemeClr val="bg1">
                    <a:lumMod val="50000"/>
                  </a:schemeClr>
                </a:solidFill>
              </a:rPr>
              <a:t>risk of Zika infection is reduced by </a:t>
            </a:r>
            <a:r>
              <a:rPr lang="en-US" sz="2600" dirty="0" smtClean="0">
                <a:solidFill>
                  <a:schemeClr val="bg1">
                    <a:lumMod val="50000"/>
                  </a:schemeClr>
                </a:solidFill>
              </a:rPr>
              <a:t>taking measures </a:t>
            </a:r>
            <a:r>
              <a:rPr lang="en-US" sz="2600" dirty="0">
                <a:solidFill>
                  <a:schemeClr val="bg1">
                    <a:lumMod val="50000"/>
                  </a:schemeClr>
                </a:solidFill>
              </a:rPr>
              <a:t>to avoid mosquito bites and </a:t>
            </a:r>
            <a:r>
              <a:rPr lang="en-US" sz="2600" dirty="0" smtClean="0">
                <a:solidFill>
                  <a:schemeClr val="bg1">
                    <a:lumMod val="50000"/>
                  </a:schemeClr>
                </a:solidFill>
              </a:rPr>
              <a:t>sexual contact </a:t>
            </a:r>
            <a:r>
              <a:rPr lang="en-US" sz="2600" dirty="0">
                <a:solidFill>
                  <a:schemeClr val="bg1">
                    <a:lumMod val="50000"/>
                  </a:schemeClr>
                </a:solidFill>
              </a:rPr>
              <a:t>with men who have been </a:t>
            </a:r>
            <a:r>
              <a:rPr lang="en-US" sz="2600" dirty="0" smtClean="0">
                <a:solidFill>
                  <a:schemeClr val="bg1">
                    <a:lumMod val="50000"/>
                  </a:schemeClr>
                </a:solidFill>
              </a:rPr>
              <a:t>infected with Zika.</a:t>
            </a:r>
            <a:endParaRPr lang="en-US" sz="2600" dirty="0">
              <a:solidFill>
                <a:schemeClr val="bg1">
                  <a:lumMod val="50000"/>
                </a:schemeClr>
              </a:solidFill>
            </a:endParaRPr>
          </a:p>
          <a:p>
            <a:endParaRPr lang="en-US" sz="2000" dirty="0">
              <a:solidFill>
                <a:schemeClr val="bg1">
                  <a:lumMod val="50000"/>
                </a:schemeClr>
              </a:solidFill>
            </a:endParaRPr>
          </a:p>
          <a:p>
            <a:pPr marL="457200" indent="-457200">
              <a:buFont typeface="Calibri" panose="020F0502020204030204" pitchFamily="34" charset="0"/>
              <a:buChar char="-"/>
            </a:pPr>
            <a:r>
              <a:rPr lang="en-US" sz="2600" dirty="0" smtClean="0">
                <a:solidFill>
                  <a:schemeClr val="bg1">
                    <a:lumMod val="50000"/>
                  </a:schemeClr>
                </a:solidFill>
              </a:rPr>
              <a:t>Studies are underway to learn more about Zika.</a:t>
            </a:r>
            <a:endParaRPr lang="en-US" sz="2600" dirty="0">
              <a:solidFill>
                <a:schemeClr val="bg1">
                  <a:lumMod val="50000"/>
                </a:schemeClr>
              </a:solidFill>
            </a:endParaRPr>
          </a:p>
        </p:txBody>
      </p:sp>
    </p:spTree>
    <p:extLst>
      <p:ext uri="{BB962C8B-B14F-4D97-AF65-F5344CB8AC3E}">
        <p14:creationId xmlns:p14="http://schemas.microsoft.com/office/powerpoint/2010/main" val="1487945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38150"/>
            <a:ext cx="7377276" cy="543739"/>
          </a:xfrm>
          <a:prstGeom prst="rect">
            <a:avLst/>
          </a:prstGeom>
          <a:noFill/>
        </p:spPr>
        <p:txBody>
          <a:bodyPr wrap="none" rtlCol="0">
            <a:spAutoFit/>
          </a:bodyPr>
          <a:lstStyle/>
          <a:p>
            <a:r>
              <a:rPr lang="en-GB" sz="4400" b="1" baseline="30000" dirty="0" smtClean="0">
                <a:solidFill>
                  <a:srgbClr val="7EBB34"/>
                </a:solidFill>
              </a:rPr>
              <a:t>Contact information for installation resources:</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33400" y="1123950"/>
            <a:ext cx="8077200" cy="1815882"/>
          </a:xfrm>
          <a:prstGeom prst="rect">
            <a:avLst/>
          </a:prstGeom>
          <a:noFill/>
        </p:spPr>
        <p:txBody>
          <a:bodyPr wrap="square" rtlCol="0">
            <a:spAutoFit/>
          </a:bodyPr>
          <a:lstStyle/>
          <a:p>
            <a:r>
              <a:rPr lang="en-US" sz="2800" dirty="0" smtClean="0">
                <a:solidFill>
                  <a:schemeClr val="bg1">
                    <a:lumMod val="50000"/>
                  </a:schemeClr>
                </a:solidFill>
              </a:rPr>
              <a:t>Preventive Medicine - ###-####</a:t>
            </a:r>
          </a:p>
          <a:p>
            <a:r>
              <a:rPr lang="en-US" sz="2800" dirty="0" smtClean="0">
                <a:solidFill>
                  <a:schemeClr val="bg1">
                    <a:lumMod val="50000"/>
                  </a:schemeClr>
                </a:solidFill>
              </a:rPr>
              <a:t>Pest Control - ###-####</a:t>
            </a:r>
          </a:p>
          <a:p>
            <a:r>
              <a:rPr lang="en-US" sz="2800" dirty="0" smtClean="0">
                <a:solidFill>
                  <a:schemeClr val="bg1">
                    <a:lumMod val="50000"/>
                  </a:schemeClr>
                </a:solidFill>
              </a:rPr>
              <a:t>…</a:t>
            </a:r>
          </a:p>
          <a:p>
            <a:endParaRPr lang="en-US" sz="2800" dirty="0">
              <a:solidFill>
                <a:schemeClr val="bg1">
                  <a:lumMod val="50000"/>
                </a:schemeClr>
              </a:solidFill>
            </a:endParaRPr>
          </a:p>
        </p:txBody>
      </p:sp>
    </p:spTree>
    <p:extLst>
      <p:ext uri="{BB962C8B-B14F-4D97-AF65-F5344CB8AC3E}">
        <p14:creationId xmlns:p14="http://schemas.microsoft.com/office/powerpoint/2010/main" val="10315617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38150"/>
            <a:ext cx="3596241" cy="543739"/>
          </a:xfrm>
          <a:prstGeom prst="rect">
            <a:avLst/>
          </a:prstGeom>
          <a:noFill/>
        </p:spPr>
        <p:txBody>
          <a:bodyPr wrap="none" rtlCol="0">
            <a:spAutoFit/>
          </a:bodyPr>
          <a:lstStyle/>
          <a:p>
            <a:r>
              <a:rPr lang="en-GB" sz="4400" b="1" baseline="30000" dirty="0" smtClean="0">
                <a:solidFill>
                  <a:srgbClr val="7EBB34"/>
                </a:solidFill>
              </a:rPr>
              <a:t>Additional Resources:</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81600" y="3790950"/>
            <a:ext cx="3654557" cy="1085979"/>
          </a:xfrm>
          <a:prstGeom prst="rect">
            <a:avLst/>
          </a:prstGeom>
        </p:spPr>
      </p:pic>
      <p:sp>
        <p:nvSpPr>
          <p:cNvPr id="10" name="TextBox 9"/>
          <p:cNvSpPr txBox="1"/>
          <p:nvPr/>
        </p:nvSpPr>
        <p:spPr>
          <a:xfrm>
            <a:off x="466725" y="4400550"/>
            <a:ext cx="4343400" cy="523220"/>
          </a:xfrm>
          <a:prstGeom prst="rect">
            <a:avLst/>
          </a:prstGeom>
          <a:noFill/>
        </p:spPr>
        <p:txBody>
          <a:bodyPr wrap="square" rtlCol="0">
            <a:spAutoFit/>
          </a:bodyPr>
          <a:lstStyle/>
          <a:p>
            <a:r>
              <a:rPr lang="en-US" sz="1400" dirty="0" smtClean="0">
                <a:solidFill>
                  <a:schemeClr val="bg1">
                    <a:lumMod val="50000"/>
                  </a:schemeClr>
                </a:solidFill>
              </a:rPr>
              <a:t>More information:  </a:t>
            </a:r>
            <a:r>
              <a:rPr lang="en-GB" sz="1400" dirty="0" smtClean="0">
                <a:solidFill>
                  <a:schemeClr val="tx2">
                    <a:lumMod val="60000"/>
                    <a:lumOff val="40000"/>
                  </a:schemeClr>
                </a:solidFill>
              </a:rPr>
              <a:t>http</a:t>
            </a:r>
            <a:r>
              <a:rPr lang="en-GB" sz="1400" dirty="0">
                <a:solidFill>
                  <a:schemeClr val="tx2">
                    <a:lumMod val="60000"/>
                    <a:lumOff val="40000"/>
                  </a:schemeClr>
                </a:solidFill>
              </a:rPr>
              <a:t>://</a:t>
            </a:r>
            <a:r>
              <a:rPr lang="en-GB" sz="1400" dirty="0" smtClean="0">
                <a:solidFill>
                  <a:schemeClr val="tx2">
                    <a:lumMod val="60000"/>
                    <a:lumOff val="40000"/>
                  </a:schemeClr>
                </a:solidFill>
              </a:rPr>
              <a:t>go.usa.gov/cmqvT</a:t>
            </a:r>
          </a:p>
          <a:p>
            <a:r>
              <a:rPr lang="en-US" sz="1400" dirty="0">
                <a:solidFill>
                  <a:schemeClr val="bg1">
                    <a:lumMod val="50000"/>
                  </a:schemeClr>
                </a:solidFill>
              </a:rPr>
              <a:t>A</a:t>
            </a:r>
            <a:r>
              <a:rPr lang="en-US" sz="1400" dirty="0" smtClean="0">
                <a:solidFill>
                  <a:schemeClr val="bg1">
                    <a:lumMod val="50000"/>
                  </a:schemeClr>
                </a:solidFill>
              </a:rPr>
              <a:t>pproved for public release, distribution unlimited.</a:t>
            </a:r>
            <a:r>
              <a:rPr lang="en-US" sz="1400" baseline="30000" dirty="0" smtClean="0"/>
              <a:t>.</a:t>
            </a:r>
            <a:endParaRPr lang="en-US" sz="1400" baseline="30000" dirty="0"/>
          </a:p>
        </p:txBody>
      </p:sp>
      <p:sp>
        <p:nvSpPr>
          <p:cNvPr id="3" name="TextBox 2"/>
          <p:cNvSpPr txBox="1"/>
          <p:nvPr/>
        </p:nvSpPr>
        <p:spPr>
          <a:xfrm>
            <a:off x="533400" y="1200150"/>
            <a:ext cx="8153400" cy="1631216"/>
          </a:xfrm>
          <a:prstGeom prst="rect">
            <a:avLst/>
          </a:prstGeom>
          <a:noFill/>
        </p:spPr>
        <p:txBody>
          <a:bodyPr wrap="square" rtlCol="0">
            <a:spAutoFit/>
          </a:bodyPr>
          <a:lstStyle/>
          <a:p>
            <a:pPr marL="285750" indent="-285750">
              <a:buFont typeface="Calibri" panose="020F0502020204030204" pitchFamily="34" charset="0"/>
              <a:buChar char="-"/>
            </a:pPr>
            <a:r>
              <a:rPr lang="en-US" sz="2000" dirty="0" smtClean="0">
                <a:solidFill>
                  <a:schemeClr val="bg1">
                    <a:lumMod val="50000"/>
                  </a:schemeClr>
                </a:solidFill>
              </a:rPr>
              <a:t>Army Public Health Center (Provisional) – Zika Virus Webpage:</a:t>
            </a:r>
            <a:br>
              <a:rPr lang="en-US" sz="2000" dirty="0" smtClean="0">
                <a:solidFill>
                  <a:schemeClr val="bg1">
                    <a:lumMod val="50000"/>
                  </a:schemeClr>
                </a:solidFill>
              </a:rPr>
            </a:br>
            <a:r>
              <a:rPr lang="en-US" sz="2000" dirty="0" smtClean="0">
                <a:solidFill>
                  <a:schemeClr val="tx2">
                    <a:lumMod val="60000"/>
                    <a:lumOff val="40000"/>
                  </a:schemeClr>
                </a:solidFill>
              </a:rPr>
              <a:t>http</a:t>
            </a:r>
            <a:r>
              <a:rPr lang="en-US" sz="2000" dirty="0">
                <a:solidFill>
                  <a:schemeClr val="tx2">
                    <a:lumMod val="60000"/>
                    <a:lumOff val="40000"/>
                  </a:schemeClr>
                </a:solidFill>
              </a:rPr>
              <a:t>://</a:t>
            </a:r>
            <a:r>
              <a:rPr lang="en-US" sz="2000" dirty="0" smtClean="0">
                <a:solidFill>
                  <a:schemeClr val="tx2">
                    <a:lumMod val="60000"/>
                    <a:lumOff val="40000"/>
                  </a:schemeClr>
                </a:solidFill>
              </a:rPr>
              <a:t>phc.amedd.army.mil/topics/discond/diseases/Pages/Zika.aspx</a:t>
            </a:r>
          </a:p>
          <a:p>
            <a:pPr marL="285750" indent="-285750">
              <a:buFont typeface="Calibri" panose="020F0502020204030204" pitchFamily="34" charset="0"/>
              <a:buChar char="-"/>
            </a:pPr>
            <a:endParaRPr lang="en-US" sz="2000" dirty="0"/>
          </a:p>
          <a:p>
            <a:pPr marL="285750" indent="-285750">
              <a:buFont typeface="Calibri" panose="020F0502020204030204" pitchFamily="34" charset="0"/>
              <a:buChar char="-"/>
            </a:pPr>
            <a:r>
              <a:rPr lang="en-US" sz="2000" dirty="0" smtClean="0">
                <a:solidFill>
                  <a:schemeClr val="bg1">
                    <a:lumMod val="50000"/>
                  </a:schemeClr>
                </a:solidFill>
              </a:rPr>
              <a:t>Centers for Disease Control (CDC) – Zika Virus </a:t>
            </a:r>
            <a:br>
              <a:rPr lang="en-US" sz="2000" dirty="0" smtClean="0">
                <a:solidFill>
                  <a:schemeClr val="bg1">
                    <a:lumMod val="50000"/>
                  </a:schemeClr>
                </a:solidFill>
              </a:rPr>
            </a:br>
            <a:r>
              <a:rPr lang="en-US" sz="2000" dirty="0" smtClean="0">
                <a:solidFill>
                  <a:schemeClr val="tx2">
                    <a:lumMod val="60000"/>
                    <a:lumOff val="40000"/>
                  </a:schemeClr>
                </a:solidFill>
              </a:rPr>
              <a:t>http</a:t>
            </a:r>
            <a:r>
              <a:rPr lang="en-US" sz="2000" dirty="0">
                <a:solidFill>
                  <a:schemeClr val="tx2">
                    <a:lumMod val="60000"/>
                    <a:lumOff val="40000"/>
                  </a:schemeClr>
                </a:solidFill>
              </a:rPr>
              <a:t>://</a:t>
            </a:r>
            <a:r>
              <a:rPr lang="en-US" sz="2000" dirty="0" smtClean="0">
                <a:solidFill>
                  <a:schemeClr val="tx2">
                    <a:lumMod val="60000"/>
                    <a:lumOff val="40000"/>
                  </a:schemeClr>
                </a:solidFill>
              </a:rPr>
              <a:t>www.cdc.gov/zika/index.html </a:t>
            </a:r>
            <a:endParaRPr lang="en-US" sz="2000" dirty="0">
              <a:solidFill>
                <a:schemeClr val="tx2">
                  <a:lumMod val="60000"/>
                  <a:lumOff val="40000"/>
                </a:schemeClr>
              </a:solidFill>
            </a:endParaRPr>
          </a:p>
        </p:txBody>
      </p:sp>
    </p:spTree>
    <p:extLst>
      <p:ext uri="{BB962C8B-B14F-4D97-AF65-F5344CB8AC3E}">
        <p14:creationId xmlns:p14="http://schemas.microsoft.com/office/powerpoint/2010/main" val="3230139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38150"/>
            <a:ext cx="964175" cy="543739"/>
          </a:xfrm>
          <a:prstGeom prst="rect">
            <a:avLst/>
          </a:prstGeom>
          <a:noFill/>
        </p:spPr>
        <p:txBody>
          <a:bodyPr wrap="none" rtlCol="0">
            <a:spAutoFit/>
          </a:bodyPr>
          <a:lstStyle/>
          <a:p>
            <a:r>
              <a:rPr lang="en-GB" sz="4400" b="1" baseline="30000" dirty="0" smtClean="0">
                <a:solidFill>
                  <a:srgbClr val="7EBB34"/>
                </a:solidFill>
              </a:rPr>
              <a:t>BLUF</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81000" y="819150"/>
            <a:ext cx="8229600" cy="4093428"/>
          </a:xfrm>
          <a:prstGeom prst="rect">
            <a:avLst/>
          </a:prstGeom>
          <a:noFill/>
        </p:spPr>
        <p:txBody>
          <a:bodyPr wrap="square" rtlCol="0">
            <a:spAutoFit/>
          </a:bodyPr>
          <a:lstStyle/>
          <a:p>
            <a:r>
              <a:rPr lang="en-US" sz="2000" dirty="0" smtClean="0">
                <a:solidFill>
                  <a:schemeClr val="bg1">
                    <a:lumMod val="50000"/>
                  </a:schemeClr>
                </a:solidFill>
              </a:rPr>
              <a:t>BOTTOM LINE:</a:t>
            </a:r>
          </a:p>
          <a:p>
            <a:endParaRPr lang="en-US" sz="2000" dirty="0" smtClean="0">
              <a:solidFill>
                <a:schemeClr val="bg1">
                  <a:lumMod val="50000"/>
                </a:schemeClr>
              </a:solidFill>
            </a:endParaRPr>
          </a:p>
          <a:p>
            <a:pPr marL="457200" indent="-457200">
              <a:buFont typeface="Calibri" panose="020F0502020204030204" pitchFamily="34" charset="0"/>
              <a:buChar char="-"/>
            </a:pPr>
            <a:r>
              <a:rPr lang="en-US" sz="2000" dirty="0">
                <a:solidFill>
                  <a:schemeClr val="bg1">
                    <a:lumMod val="50000"/>
                  </a:schemeClr>
                </a:solidFill>
              </a:rPr>
              <a:t>No vaccine exists to prevent </a:t>
            </a:r>
            <a:r>
              <a:rPr lang="en-US" sz="2000" dirty="0" smtClean="0">
                <a:solidFill>
                  <a:schemeClr val="bg1">
                    <a:lumMod val="50000"/>
                  </a:schemeClr>
                </a:solidFill>
              </a:rPr>
              <a:t>Zika</a:t>
            </a:r>
          </a:p>
          <a:p>
            <a:endParaRPr lang="en-US" sz="2000" dirty="0">
              <a:solidFill>
                <a:schemeClr val="bg1">
                  <a:lumMod val="50000"/>
                </a:schemeClr>
              </a:solidFill>
            </a:endParaRPr>
          </a:p>
          <a:p>
            <a:pPr marL="457200" indent="-457200">
              <a:buFont typeface="Calibri" panose="020F0502020204030204" pitchFamily="34" charset="0"/>
              <a:buChar char="-"/>
            </a:pPr>
            <a:r>
              <a:rPr lang="en-US" sz="2000" dirty="0" smtClean="0">
                <a:solidFill>
                  <a:schemeClr val="bg1">
                    <a:lumMod val="50000"/>
                  </a:schemeClr>
                </a:solidFill>
              </a:rPr>
              <a:t>If </a:t>
            </a:r>
            <a:r>
              <a:rPr lang="en-US" sz="2000" dirty="0" smtClean="0">
                <a:solidFill>
                  <a:schemeClr val="bg1">
                    <a:lumMod val="50000"/>
                  </a:schemeClr>
                </a:solidFill>
              </a:rPr>
              <a:t>you live in or travel to an area </a:t>
            </a:r>
            <a:r>
              <a:rPr lang="en-US" sz="2000" dirty="0">
                <a:solidFill>
                  <a:schemeClr val="bg1">
                    <a:lumMod val="50000"/>
                  </a:schemeClr>
                </a:solidFill>
              </a:rPr>
              <a:t>with ongoing Zika virus </a:t>
            </a:r>
            <a:r>
              <a:rPr lang="en-US" sz="2000" dirty="0" smtClean="0">
                <a:solidFill>
                  <a:schemeClr val="bg1">
                    <a:lumMod val="50000"/>
                  </a:schemeClr>
                </a:solidFill>
              </a:rPr>
              <a:t>transmission, take precautions to minimize risk. </a:t>
            </a:r>
            <a:endParaRPr lang="en-US" sz="2000" dirty="0" smtClean="0">
              <a:solidFill>
                <a:schemeClr val="bg1">
                  <a:lumMod val="50000"/>
                </a:schemeClr>
              </a:solidFill>
            </a:endParaRPr>
          </a:p>
          <a:p>
            <a:endParaRPr lang="en-US" sz="2000" dirty="0" smtClean="0">
              <a:solidFill>
                <a:schemeClr val="bg1">
                  <a:lumMod val="50000"/>
                </a:schemeClr>
              </a:solidFill>
            </a:endParaRPr>
          </a:p>
          <a:p>
            <a:pPr marL="457200" indent="-457200">
              <a:buFont typeface="Calibri" panose="020F0502020204030204" pitchFamily="34" charset="0"/>
              <a:buChar char="-"/>
            </a:pPr>
            <a:r>
              <a:rPr lang="en-US" sz="2000" dirty="0" smtClean="0">
                <a:solidFill>
                  <a:schemeClr val="bg1">
                    <a:lumMod val="50000"/>
                  </a:schemeClr>
                </a:solidFill>
              </a:rPr>
              <a:t>The </a:t>
            </a:r>
            <a:r>
              <a:rPr lang="en-US" sz="2000" dirty="0">
                <a:solidFill>
                  <a:schemeClr val="bg1">
                    <a:lumMod val="50000"/>
                  </a:schemeClr>
                </a:solidFill>
              </a:rPr>
              <a:t>risk of Zika infection is reduced by </a:t>
            </a:r>
            <a:r>
              <a:rPr lang="en-US" sz="2000" dirty="0" smtClean="0">
                <a:solidFill>
                  <a:schemeClr val="bg1">
                    <a:lumMod val="50000"/>
                  </a:schemeClr>
                </a:solidFill>
              </a:rPr>
              <a:t>taking measures </a:t>
            </a:r>
            <a:r>
              <a:rPr lang="en-US" sz="2000" dirty="0">
                <a:solidFill>
                  <a:schemeClr val="bg1">
                    <a:lumMod val="50000"/>
                  </a:schemeClr>
                </a:solidFill>
              </a:rPr>
              <a:t>to avoid mosquito bites and </a:t>
            </a:r>
            <a:r>
              <a:rPr lang="en-US" sz="2000" dirty="0" smtClean="0">
                <a:solidFill>
                  <a:schemeClr val="bg1">
                    <a:lumMod val="50000"/>
                  </a:schemeClr>
                </a:solidFill>
              </a:rPr>
              <a:t>sexual contact </a:t>
            </a:r>
            <a:r>
              <a:rPr lang="en-US" sz="2000" dirty="0">
                <a:solidFill>
                  <a:schemeClr val="bg1">
                    <a:lumMod val="50000"/>
                  </a:schemeClr>
                </a:solidFill>
              </a:rPr>
              <a:t>with men who have been </a:t>
            </a:r>
            <a:r>
              <a:rPr lang="en-US" sz="2000" dirty="0" smtClean="0">
                <a:solidFill>
                  <a:schemeClr val="bg1">
                    <a:lumMod val="50000"/>
                  </a:schemeClr>
                </a:solidFill>
              </a:rPr>
              <a:t>infected with Zika.</a:t>
            </a:r>
          </a:p>
          <a:p>
            <a:endParaRPr lang="en-US" sz="2000" dirty="0">
              <a:solidFill>
                <a:schemeClr val="bg1">
                  <a:lumMod val="50000"/>
                </a:schemeClr>
              </a:solidFill>
            </a:endParaRPr>
          </a:p>
          <a:p>
            <a:pPr marL="457200" indent="-457200">
              <a:buFont typeface="Calibri" panose="020F0502020204030204" pitchFamily="34" charset="0"/>
              <a:buChar char="-"/>
            </a:pPr>
            <a:r>
              <a:rPr lang="en-US" sz="2000" dirty="0" smtClean="0">
                <a:solidFill>
                  <a:schemeClr val="bg1">
                    <a:lumMod val="50000"/>
                  </a:schemeClr>
                </a:solidFill>
              </a:rPr>
              <a:t>Pregnant women or women trying to become pregnant should avoid travel to areas with active Zika virus transmission.</a:t>
            </a:r>
            <a:endParaRPr lang="en-US" sz="2000" dirty="0">
              <a:solidFill>
                <a:schemeClr val="bg1">
                  <a:lumMod val="50000"/>
                </a:schemeClr>
              </a:solidFill>
            </a:endParaRPr>
          </a:p>
        </p:txBody>
      </p:sp>
    </p:spTree>
    <p:extLst>
      <p:ext uri="{BB962C8B-B14F-4D97-AF65-F5344CB8AC3E}">
        <p14:creationId xmlns:p14="http://schemas.microsoft.com/office/powerpoint/2010/main" val="3570844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38150"/>
            <a:ext cx="1365246" cy="543739"/>
          </a:xfrm>
          <a:prstGeom prst="rect">
            <a:avLst/>
          </a:prstGeom>
          <a:noFill/>
        </p:spPr>
        <p:txBody>
          <a:bodyPr wrap="none" rtlCol="0">
            <a:spAutoFit/>
          </a:bodyPr>
          <a:lstStyle/>
          <a:p>
            <a:r>
              <a:rPr lang="en-GB" sz="4400" b="1" baseline="30000" dirty="0" smtClean="0">
                <a:solidFill>
                  <a:srgbClr val="7EBB34"/>
                </a:solidFill>
              </a:rPr>
              <a:t>Agenda</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09600" y="1047750"/>
            <a:ext cx="7924800" cy="5262979"/>
          </a:xfrm>
          <a:prstGeom prst="rect">
            <a:avLst/>
          </a:prstGeom>
          <a:noFill/>
        </p:spPr>
        <p:txBody>
          <a:bodyPr wrap="square" rtlCol="0">
            <a:spAutoFit/>
          </a:bodyPr>
          <a:lstStyle/>
          <a:p>
            <a:pPr marL="457200" indent="-457200">
              <a:buFont typeface="Calibri" panose="020F0502020204030204" pitchFamily="34" charset="0"/>
              <a:buChar char="-"/>
            </a:pPr>
            <a:r>
              <a:rPr lang="en-US" sz="2800" dirty="0" smtClean="0">
                <a:solidFill>
                  <a:schemeClr val="bg1">
                    <a:lumMod val="50000"/>
                  </a:schemeClr>
                </a:solidFill>
              </a:rPr>
              <a:t>What is Zika virus?</a:t>
            </a:r>
          </a:p>
          <a:p>
            <a:pPr marL="457200" indent="-457200">
              <a:buFont typeface="Calibri" panose="020F0502020204030204" pitchFamily="34" charset="0"/>
              <a:buChar char="-"/>
            </a:pPr>
            <a:r>
              <a:rPr lang="en-US" sz="2800" dirty="0" smtClean="0">
                <a:solidFill>
                  <a:schemeClr val="bg1">
                    <a:lumMod val="50000"/>
                  </a:schemeClr>
                </a:solidFill>
              </a:rPr>
              <a:t>How is Zika spread?</a:t>
            </a:r>
          </a:p>
          <a:p>
            <a:pPr marL="457200" indent="-457200">
              <a:buFont typeface="Calibri" panose="020F0502020204030204" pitchFamily="34" charset="0"/>
              <a:buChar char="-"/>
            </a:pPr>
            <a:r>
              <a:rPr lang="en-US" sz="2800" dirty="0" smtClean="0">
                <a:solidFill>
                  <a:schemeClr val="bg1">
                    <a:lumMod val="50000"/>
                  </a:schemeClr>
                </a:solidFill>
              </a:rPr>
              <a:t>Where is it found?</a:t>
            </a:r>
          </a:p>
          <a:p>
            <a:pPr marL="457200" indent="-457200">
              <a:buFont typeface="Calibri" panose="020F0502020204030204" pitchFamily="34" charset="0"/>
              <a:buChar char="-"/>
            </a:pPr>
            <a:r>
              <a:rPr lang="en-US" sz="2800" dirty="0" smtClean="0">
                <a:solidFill>
                  <a:schemeClr val="bg1">
                    <a:lumMod val="50000"/>
                  </a:schemeClr>
                </a:solidFill>
              </a:rPr>
              <a:t>What are the symptoms?</a:t>
            </a:r>
          </a:p>
          <a:p>
            <a:pPr marL="457200" indent="-457200">
              <a:buFont typeface="Calibri" panose="020F0502020204030204" pitchFamily="34" charset="0"/>
              <a:buChar char="-"/>
            </a:pPr>
            <a:r>
              <a:rPr lang="en-US" sz="2800" dirty="0" smtClean="0">
                <a:solidFill>
                  <a:schemeClr val="bg1">
                    <a:lumMod val="50000"/>
                  </a:schemeClr>
                </a:solidFill>
              </a:rPr>
              <a:t>What can you do to protect yourself?</a:t>
            </a:r>
          </a:p>
          <a:p>
            <a:pPr marL="457200" indent="-457200">
              <a:buFont typeface="Calibri" panose="020F0502020204030204" pitchFamily="34" charset="0"/>
              <a:buChar char="-"/>
            </a:pPr>
            <a:r>
              <a:rPr lang="en-US" sz="2800" dirty="0" smtClean="0">
                <a:solidFill>
                  <a:schemeClr val="bg1">
                    <a:lumMod val="50000"/>
                  </a:schemeClr>
                </a:solidFill>
              </a:rPr>
              <a:t>What about pregnant women?</a:t>
            </a:r>
          </a:p>
          <a:p>
            <a:pPr marL="457200" indent="-457200">
              <a:buFont typeface="Calibri" panose="020F0502020204030204" pitchFamily="34" charset="0"/>
              <a:buChar char="-"/>
            </a:pPr>
            <a:r>
              <a:rPr lang="en-US" sz="2800" dirty="0" smtClean="0">
                <a:solidFill>
                  <a:schemeClr val="bg1">
                    <a:lumMod val="50000"/>
                  </a:schemeClr>
                </a:solidFill>
              </a:rPr>
              <a:t>Summary</a:t>
            </a:r>
          </a:p>
          <a:p>
            <a:pPr marL="285750" indent="-285750">
              <a:buFontTx/>
              <a:buChar char="-"/>
            </a:pPr>
            <a:endParaRPr lang="en-US" sz="2800" dirty="0" smtClean="0">
              <a:solidFill>
                <a:schemeClr val="bg1">
                  <a:lumMod val="50000"/>
                </a:schemeClr>
              </a:solidFill>
            </a:endParaRPr>
          </a:p>
          <a:p>
            <a:pPr marL="285750" indent="-285750">
              <a:buFontTx/>
              <a:buChar char="-"/>
            </a:pPr>
            <a:endParaRPr lang="en-US" sz="2800" dirty="0" smtClean="0">
              <a:solidFill>
                <a:schemeClr val="bg1">
                  <a:lumMod val="50000"/>
                </a:schemeClr>
              </a:solidFill>
            </a:endParaRPr>
          </a:p>
          <a:p>
            <a:pPr marL="285750" indent="-285750">
              <a:buFontTx/>
              <a:buChar char="-"/>
            </a:pPr>
            <a:endParaRPr lang="en-US" sz="2800" dirty="0" smtClean="0">
              <a:solidFill>
                <a:schemeClr val="bg1">
                  <a:lumMod val="50000"/>
                </a:schemeClr>
              </a:solidFill>
            </a:endParaRPr>
          </a:p>
          <a:p>
            <a:pPr marL="285750" indent="-285750">
              <a:buFontTx/>
              <a:buChar char="-"/>
            </a:pPr>
            <a:endParaRPr lang="en-US" sz="2800" dirty="0" smtClean="0">
              <a:solidFill>
                <a:schemeClr val="bg1">
                  <a:lumMod val="50000"/>
                </a:schemeClr>
              </a:solidFill>
            </a:endParaRPr>
          </a:p>
          <a:p>
            <a:pPr marL="285750" indent="-285750">
              <a:buFontTx/>
              <a:buChar char="-"/>
            </a:pPr>
            <a:endParaRPr lang="en-US" sz="2800" dirty="0">
              <a:solidFill>
                <a:schemeClr val="bg1">
                  <a:lumMod val="50000"/>
                </a:schemeClr>
              </a:solidFill>
            </a:endParaRPr>
          </a:p>
        </p:txBody>
      </p:sp>
    </p:spTree>
    <p:extLst>
      <p:ext uri="{BB962C8B-B14F-4D97-AF65-F5344CB8AC3E}">
        <p14:creationId xmlns:p14="http://schemas.microsoft.com/office/powerpoint/2010/main" val="5317641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38150"/>
            <a:ext cx="3105274" cy="543739"/>
          </a:xfrm>
          <a:prstGeom prst="rect">
            <a:avLst/>
          </a:prstGeom>
          <a:noFill/>
        </p:spPr>
        <p:txBody>
          <a:bodyPr wrap="none" rtlCol="0">
            <a:spAutoFit/>
          </a:bodyPr>
          <a:lstStyle/>
          <a:p>
            <a:r>
              <a:rPr lang="en-GB" sz="4400" b="1" baseline="30000" dirty="0">
                <a:solidFill>
                  <a:srgbClr val="7EBB34"/>
                </a:solidFill>
              </a:rPr>
              <a:t>What is Zika virus</a:t>
            </a:r>
            <a:r>
              <a:rPr lang="en-GB" sz="4400" b="1" baseline="30000" dirty="0" smtClean="0">
                <a:solidFill>
                  <a:srgbClr val="7EBB34"/>
                </a:solidFill>
              </a:rPr>
              <a:t>?</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57800" y="981889"/>
            <a:ext cx="3241040" cy="2651760"/>
          </a:xfrm>
          <a:prstGeom prst="rect">
            <a:avLst/>
          </a:prstGeom>
          <a:ln>
            <a:noFill/>
          </a:ln>
          <a:effectLst>
            <a:outerShdw blurRad="292100" dist="139700" dir="2700000" algn="tl" rotWithShape="0">
              <a:srgbClr val="333333">
                <a:alpha val="65000"/>
              </a:srgbClr>
            </a:outerShdw>
          </a:effectLst>
        </p:spPr>
      </p:pic>
      <p:sp>
        <p:nvSpPr>
          <p:cNvPr id="4" name="TextBox 3"/>
          <p:cNvSpPr txBox="1"/>
          <p:nvPr/>
        </p:nvSpPr>
        <p:spPr>
          <a:xfrm>
            <a:off x="495300" y="981889"/>
            <a:ext cx="6248400" cy="3200876"/>
          </a:xfrm>
          <a:prstGeom prst="rect">
            <a:avLst/>
          </a:prstGeom>
          <a:noFill/>
        </p:spPr>
        <p:txBody>
          <a:bodyPr wrap="square" rtlCol="0">
            <a:spAutoFit/>
          </a:bodyPr>
          <a:lstStyle/>
          <a:p>
            <a:pPr marL="342900" indent="-342900">
              <a:buFont typeface="Calibri" panose="020F0502020204030204" pitchFamily="34" charset="0"/>
              <a:buChar char="-"/>
            </a:pPr>
            <a:r>
              <a:rPr lang="en-US" sz="2400" dirty="0" smtClean="0">
                <a:solidFill>
                  <a:schemeClr val="bg1">
                    <a:lumMod val="50000"/>
                  </a:schemeClr>
                </a:solidFill>
              </a:rPr>
              <a:t>Zika virus is one of several </a:t>
            </a:r>
            <a:br>
              <a:rPr lang="en-US" sz="2400" dirty="0" smtClean="0">
                <a:solidFill>
                  <a:schemeClr val="bg1">
                    <a:lumMod val="50000"/>
                  </a:schemeClr>
                </a:solidFill>
              </a:rPr>
            </a:br>
            <a:r>
              <a:rPr lang="en-US" sz="2400" dirty="0" smtClean="0">
                <a:solidFill>
                  <a:schemeClr val="bg1">
                    <a:lumMod val="50000"/>
                  </a:schemeClr>
                </a:solidFill>
              </a:rPr>
              <a:t>infections spread by the </a:t>
            </a:r>
            <a:r>
              <a:rPr lang="en-US" sz="2400" i="1" dirty="0" smtClean="0">
                <a:solidFill>
                  <a:schemeClr val="bg1">
                    <a:lumMod val="50000"/>
                  </a:schemeClr>
                </a:solidFill>
              </a:rPr>
              <a:t>Aedes</a:t>
            </a:r>
            <a:r>
              <a:rPr lang="en-US" sz="2400" dirty="0" smtClean="0">
                <a:solidFill>
                  <a:schemeClr val="bg1">
                    <a:lumMod val="50000"/>
                  </a:schemeClr>
                </a:solidFill>
              </a:rPr>
              <a:t> </a:t>
            </a:r>
            <a:br>
              <a:rPr lang="en-US" sz="2400" dirty="0" smtClean="0">
                <a:solidFill>
                  <a:schemeClr val="bg1">
                    <a:lumMod val="50000"/>
                  </a:schemeClr>
                </a:solidFill>
              </a:rPr>
            </a:br>
            <a:r>
              <a:rPr lang="en-US" sz="2400" dirty="0" smtClean="0">
                <a:solidFill>
                  <a:schemeClr val="bg1">
                    <a:lumMod val="50000"/>
                  </a:schemeClr>
                </a:solidFill>
              </a:rPr>
              <a:t>mosquito, which also spreads </a:t>
            </a:r>
            <a:br>
              <a:rPr lang="en-US" sz="2400" dirty="0" smtClean="0">
                <a:solidFill>
                  <a:schemeClr val="bg1">
                    <a:lumMod val="50000"/>
                  </a:schemeClr>
                </a:solidFill>
              </a:rPr>
            </a:br>
            <a:r>
              <a:rPr lang="en-US" sz="2400" dirty="0" smtClean="0">
                <a:solidFill>
                  <a:schemeClr val="bg1">
                    <a:lumMod val="50000"/>
                  </a:schemeClr>
                </a:solidFill>
              </a:rPr>
              <a:t>dengue and chikungunya.</a:t>
            </a:r>
          </a:p>
          <a:p>
            <a:pPr marL="342900" indent="-342900">
              <a:buFont typeface="Calibri" panose="020F0502020204030204" pitchFamily="34" charset="0"/>
              <a:buChar char="-"/>
            </a:pPr>
            <a:r>
              <a:rPr lang="en-US" sz="2400" dirty="0" smtClean="0">
                <a:solidFill>
                  <a:schemeClr val="bg1">
                    <a:lumMod val="50000"/>
                  </a:schemeClr>
                </a:solidFill>
              </a:rPr>
              <a:t>Usually a mild illness.</a:t>
            </a:r>
          </a:p>
          <a:p>
            <a:pPr marL="342900" indent="-342900">
              <a:buFont typeface="Calibri" panose="020F0502020204030204" pitchFamily="34" charset="0"/>
              <a:buChar char="-"/>
            </a:pPr>
            <a:r>
              <a:rPr lang="en-US" sz="2400" dirty="0" smtClean="0">
                <a:solidFill>
                  <a:schemeClr val="bg1">
                    <a:lumMod val="50000"/>
                  </a:schemeClr>
                </a:solidFill>
              </a:rPr>
              <a:t>However, </a:t>
            </a:r>
            <a:r>
              <a:rPr lang="en-US" sz="2400" dirty="0" err="1" smtClean="0">
                <a:solidFill>
                  <a:schemeClr val="bg1">
                    <a:lumMod val="50000"/>
                  </a:schemeClr>
                </a:solidFill>
              </a:rPr>
              <a:t>Zika</a:t>
            </a:r>
            <a:r>
              <a:rPr lang="en-US" sz="2400" dirty="0" smtClean="0">
                <a:solidFill>
                  <a:schemeClr val="bg1">
                    <a:lumMod val="50000"/>
                  </a:schemeClr>
                </a:solidFill>
              </a:rPr>
              <a:t> can cause birth                   defects and has been linked to 		    neurologic disorders.</a:t>
            </a:r>
            <a:br>
              <a:rPr lang="en-US" sz="2400" dirty="0" smtClean="0">
                <a:solidFill>
                  <a:schemeClr val="bg1">
                    <a:lumMod val="50000"/>
                  </a:schemeClr>
                </a:solidFill>
              </a:rPr>
            </a:br>
            <a:endParaRPr lang="en-US" sz="1000" dirty="0" smtClean="0">
              <a:solidFill>
                <a:schemeClr val="bg1">
                  <a:lumMod val="50000"/>
                </a:schemeClr>
              </a:solidFill>
            </a:endParaRPr>
          </a:p>
        </p:txBody>
      </p:sp>
    </p:spTree>
    <p:extLst>
      <p:ext uri="{BB962C8B-B14F-4D97-AF65-F5344CB8AC3E}">
        <p14:creationId xmlns:p14="http://schemas.microsoft.com/office/powerpoint/2010/main" val="1634896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81000" y="438150"/>
            <a:ext cx="3270511" cy="543739"/>
          </a:xfrm>
          <a:prstGeom prst="rect">
            <a:avLst/>
          </a:prstGeom>
          <a:noFill/>
        </p:spPr>
        <p:txBody>
          <a:bodyPr wrap="none" rtlCol="0">
            <a:spAutoFit/>
          </a:bodyPr>
          <a:lstStyle/>
          <a:p>
            <a:r>
              <a:rPr lang="en-GB" sz="4400" b="1" baseline="30000" dirty="0" smtClean="0">
                <a:solidFill>
                  <a:srgbClr val="7EBB34"/>
                </a:solidFill>
              </a:rPr>
              <a:t>How is Zika spread?</a:t>
            </a:r>
            <a:endParaRPr lang="en-GB" sz="4400" b="1" baseline="30000" dirty="0">
              <a:solidFill>
                <a:srgbClr val="7EBB34"/>
              </a:solidFill>
            </a:endParaRPr>
          </a:p>
        </p:txBody>
      </p:sp>
      <p:grpSp>
        <p:nvGrpSpPr>
          <p:cNvPr id="9" name="Group 8"/>
          <p:cNvGrpSpPr/>
          <p:nvPr/>
        </p:nvGrpSpPr>
        <p:grpSpPr>
          <a:xfrm>
            <a:off x="6111908" y="1276350"/>
            <a:ext cx="3124201" cy="1750557"/>
            <a:chOff x="5486402" y="1626461"/>
            <a:chExt cx="3124201" cy="1750557"/>
          </a:xfrm>
        </p:grpSpPr>
        <p:sp>
          <p:nvSpPr>
            <p:cNvPr id="10" name="TextBox 9"/>
            <p:cNvSpPr txBox="1"/>
            <p:nvPr/>
          </p:nvSpPr>
          <p:spPr>
            <a:xfrm>
              <a:off x="5486402" y="3100019"/>
              <a:ext cx="3124201" cy="276999"/>
            </a:xfrm>
            <a:prstGeom prst="rect">
              <a:avLst/>
            </a:prstGeom>
            <a:noFill/>
          </p:spPr>
          <p:txBody>
            <a:bodyPr wrap="square" rtlCol="0">
              <a:spAutoFit/>
            </a:bodyPr>
            <a:lstStyle/>
            <a:p>
              <a:r>
                <a:rPr lang="en-US" sz="1200" i="1" dirty="0" smtClean="0"/>
                <a:t>Aedes aegypti               </a:t>
              </a:r>
              <a:r>
                <a:rPr lang="en-US" sz="1200" dirty="0" smtClean="0"/>
                <a:t>Photo: CDC</a:t>
              </a:r>
              <a:r>
                <a:rPr lang="en-US" sz="1200" i="1" dirty="0" smtClean="0"/>
                <a:t>  </a:t>
              </a:r>
              <a:endParaRPr lang="en-US" sz="1200" i="1" dirty="0"/>
            </a:p>
          </p:txBody>
        </p:sp>
        <p:pic>
          <p:nvPicPr>
            <p:cNvPr id="11" name="Picture 4" descr="http://wwwnc.cdc.gov/travel/images/aedes-aegypti-mosquito.jpg"/>
            <p:cNvPicPr preferRelativeResize="0">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486402" y="1626461"/>
              <a:ext cx="2181258" cy="146304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
        <p:nvSpPr>
          <p:cNvPr id="4" name="TextBox 3"/>
          <p:cNvSpPr txBox="1"/>
          <p:nvPr/>
        </p:nvSpPr>
        <p:spPr>
          <a:xfrm>
            <a:off x="457200" y="1276350"/>
            <a:ext cx="7835966" cy="3662541"/>
          </a:xfrm>
          <a:prstGeom prst="rect">
            <a:avLst/>
          </a:prstGeom>
          <a:noFill/>
        </p:spPr>
        <p:txBody>
          <a:bodyPr wrap="square" rtlCol="0">
            <a:spAutoFit/>
          </a:bodyPr>
          <a:lstStyle/>
          <a:p>
            <a:pPr marL="342900" indent="-342900">
              <a:buFont typeface="Calibri" panose="020F0502020204030204" pitchFamily="34" charset="0"/>
              <a:buChar char="-"/>
            </a:pPr>
            <a:r>
              <a:rPr lang="en-US" sz="2400" dirty="0" smtClean="0">
                <a:solidFill>
                  <a:schemeClr val="bg1">
                    <a:lumMod val="50000"/>
                  </a:schemeClr>
                </a:solidFill>
              </a:rPr>
              <a:t>Mainly through mosquito bites.</a:t>
            </a:r>
          </a:p>
          <a:p>
            <a:pPr marL="342900" indent="-342900">
              <a:buFont typeface="Calibri" panose="020F0502020204030204" pitchFamily="34" charset="0"/>
              <a:buChar char="-"/>
            </a:pPr>
            <a:r>
              <a:rPr lang="en-US" sz="2400" dirty="0" smtClean="0">
                <a:solidFill>
                  <a:schemeClr val="bg1">
                    <a:lumMod val="50000"/>
                  </a:schemeClr>
                </a:solidFill>
              </a:rPr>
              <a:t>Less commonly:</a:t>
            </a:r>
          </a:p>
          <a:p>
            <a:pPr marL="800100" lvl="1" indent="-342900">
              <a:buFont typeface="Calibri" panose="020F0502020204030204" pitchFamily="34" charset="0"/>
              <a:buChar char="ˑ"/>
            </a:pPr>
            <a:r>
              <a:rPr lang="en-US" sz="2400" dirty="0" smtClean="0">
                <a:solidFill>
                  <a:schemeClr val="bg1">
                    <a:lumMod val="50000"/>
                  </a:schemeClr>
                </a:solidFill>
              </a:rPr>
              <a:t>Mother to child during pregnancy.</a:t>
            </a:r>
          </a:p>
          <a:p>
            <a:pPr marL="800100" lvl="1" indent="-342900">
              <a:buFont typeface="Calibri" panose="020F0502020204030204" pitchFamily="34" charset="0"/>
              <a:buChar char="ˑ"/>
            </a:pPr>
            <a:endParaRPr lang="en-US" sz="1000" dirty="0" smtClean="0">
              <a:solidFill>
                <a:schemeClr val="bg1">
                  <a:lumMod val="50000"/>
                </a:schemeClr>
              </a:solidFill>
            </a:endParaRPr>
          </a:p>
          <a:p>
            <a:pPr marL="800100" lvl="1" indent="-342900">
              <a:buFont typeface="Calibri" panose="020F0502020204030204" pitchFamily="34" charset="0"/>
              <a:buChar char="ˑ"/>
            </a:pPr>
            <a:r>
              <a:rPr lang="en-US" sz="2400" dirty="0" smtClean="0">
                <a:solidFill>
                  <a:schemeClr val="bg1">
                    <a:lumMod val="50000"/>
                  </a:schemeClr>
                </a:solidFill>
              </a:rPr>
              <a:t>Infected </a:t>
            </a:r>
            <a:r>
              <a:rPr lang="en-US" sz="2400" dirty="0">
                <a:solidFill>
                  <a:schemeClr val="bg1">
                    <a:lumMod val="50000"/>
                  </a:schemeClr>
                </a:solidFill>
              </a:rPr>
              <a:t>man to his </a:t>
            </a:r>
            <a:r>
              <a:rPr lang="en-US" sz="2400" dirty="0" smtClean="0">
                <a:solidFill>
                  <a:schemeClr val="bg1">
                    <a:lumMod val="50000"/>
                  </a:schemeClr>
                </a:solidFill>
              </a:rPr>
              <a:t>sex </a:t>
            </a:r>
            <a:r>
              <a:rPr lang="en-US" sz="2400" dirty="0" smtClean="0">
                <a:solidFill>
                  <a:schemeClr val="bg1">
                    <a:lumMod val="50000"/>
                  </a:schemeClr>
                </a:solidFill>
              </a:rPr>
              <a:t>partners.</a:t>
            </a:r>
          </a:p>
          <a:p>
            <a:pPr lvl="1"/>
            <a:endParaRPr lang="en-US" sz="1000" dirty="0" smtClean="0">
              <a:solidFill>
                <a:schemeClr val="bg1">
                  <a:lumMod val="50000"/>
                </a:schemeClr>
              </a:solidFill>
            </a:endParaRPr>
          </a:p>
          <a:p>
            <a:pPr lvl="1"/>
            <a:endParaRPr lang="en-US" sz="1000" dirty="0">
              <a:solidFill>
                <a:schemeClr val="bg1">
                  <a:lumMod val="50000"/>
                </a:schemeClr>
              </a:solidFill>
            </a:endParaRPr>
          </a:p>
          <a:p>
            <a:pPr lvl="1"/>
            <a:endParaRPr lang="en-US" sz="1000" dirty="0" smtClean="0">
              <a:solidFill>
                <a:schemeClr val="bg1">
                  <a:lumMod val="50000"/>
                </a:schemeClr>
              </a:solidFill>
            </a:endParaRPr>
          </a:p>
          <a:p>
            <a:pPr lvl="1"/>
            <a:endParaRPr lang="en-US" sz="1000" dirty="0">
              <a:solidFill>
                <a:schemeClr val="bg1">
                  <a:lumMod val="50000"/>
                </a:schemeClr>
              </a:solidFill>
            </a:endParaRPr>
          </a:p>
          <a:p>
            <a:pPr lvl="1"/>
            <a:endParaRPr lang="en-US" sz="1000" dirty="0" smtClean="0">
              <a:solidFill>
                <a:schemeClr val="bg1">
                  <a:lumMod val="50000"/>
                </a:schemeClr>
              </a:solidFill>
            </a:endParaRPr>
          </a:p>
          <a:p>
            <a:pPr lvl="1"/>
            <a:endParaRPr lang="en-US" sz="1000" dirty="0" smtClean="0">
              <a:solidFill>
                <a:schemeClr val="bg1">
                  <a:lumMod val="50000"/>
                </a:schemeClr>
              </a:solidFill>
            </a:endParaRPr>
          </a:p>
          <a:p>
            <a:pPr marL="800100" lvl="1" indent="-342900">
              <a:buFont typeface="Calibri" panose="020F0502020204030204" pitchFamily="34" charset="0"/>
              <a:buChar char="ˑ"/>
            </a:pPr>
            <a:r>
              <a:rPr lang="en-US" sz="2400" dirty="0" smtClean="0">
                <a:solidFill>
                  <a:schemeClr val="bg1">
                    <a:lumMod val="50000"/>
                  </a:schemeClr>
                </a:solidFill>
              </a:rPr>
              <a:t>Possibly blood transfusions. </a:t>
            </a:r>
          </a:p>
          <a:p>
            <a:pPr marL="1257300" lvl="2" indent="-342900">
              <a:buFont typeface="Calibri" panose="020F0502020204030204" pitchFamily="34" charset="0"/>
              <a:buChar char="ˑ"/>
            </a:pPr>
            <a:r>
              <a:rPr lang="en-US" dirty="0" smtClean="0">
                <a:solidFill>
                  <a:schemeClr val="bg1">
                    <a:lumMod val="50000"/>
                  </a:schemeClr>
                </a:solidFill>
              </a:rPr>
              <a:t>The FDA has instituted precautions to protect the US blood supply.</a:t>
            </a:r>
          </a:p>
          <a:p>
            <a:pPr marL="285750" indent="-285750">
              <a:buFontTx/>
              <a:buChar char="-"/>
            </a:pPr>
            <a:endParaRPr lang="en-US" sz="2400" dirty="0">
              <a:solidFill>
                <a:schemeClr val="bg1">
                  <a:lumMod val="50000"/>
                </a:schemeClr>
              </a:solidFill>
            </a:endParaRPr>
          </a:p>
        </p:txBody>
      </p:sp>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14600" y="2800350"/>
            <a:ext cx="1524000" cy="1217154"/>
          </a:xfrm>
          <a:prstGeom prst="rect">
            <a:avLst/>
          </a:prstGeom>
        </p:spPr>
      </p:pic>
    </p:spTree>
    <p:extLst>
      <p:ext uri="{BB962C8B-B14F-4D97-AF65-F5344CB8AC3E}">
        <p14:creationId xmlns:p14="http://schemas.microsoft.com/office/powerpoint/2010/main" val="376401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38150"/>
            <a:ext cx="3052118" cy="543739"/>
          </a:xfrm>
          <a:prstGeom prst="rect">
            <a:avLst/>
          </a:prstGeom>
          <a:noFill/>
        </p:spPr>
        <p:txBody>
          <a:bodyPr wrap="none" rtlCol="0">
            <a:spAutoFit/>
          </a:bodyPr>
          <a:lstStyle/>
          <a:p>
            <a:r>
              <a:rPr lang="en-GB" sz="4400" b="1" baseline="30000" dirty="0" smtClean="0">
                <a:solidFill>
                  <a:srgbClr val="7EBB34"/>
                </a:solidFill>
              </a:rPr>
              <a:t>Where is it found?</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67400" y="811739"/>
            <a:ext cx="2277440" cy="3904182"/>
          </a:xfrm>
          <a:prstGeom prst="rect">
            <a:avLst/>
          </a:prstGeom>
        </p:spPr>
      </p:pic>
      <p:sp>
        <p:nvSpPr>
          <p:cNvPr id="4" name="TextBox 3"/>
          <p:cNvSpPr txBox="1"/>
          <p:nvPr/>
        </p:nvSpPr>
        <p:spPr>
          <a:xfrm>
            <a:off x="609600" y="1047750"/>
            <a:ext cx="4876800" cy="3539430"/>
          </a:xfrm>
          <a:prstGeom prst="rect">
            <a:avLst/>
          </a:prstGeom>
          <a:noFill/>
        </p:spPr>
        <p:txBody>
          <a:bodyPr wrap="square" rtlCol="0">
            <a:spAutoFit/>
          </a:bodyPr>
          <a:lstStyle/>
          <a:p>
            <a:pPr marL="342900" indent="-342900">
              <a:buFont typeface="Calibri" panose="020F0502020204030204" pitchFamily="34" charset="0"/>
              <a:buChar char="-"/>
            </a:pPr>
            <a:r>
              <a:rPr lang="en-US" sz="2800" dirty="0" smtClean="0">
                <a:solidFill>
                  <a:schemeClr val="bg1">
                    <a:lumMod val="50000"/>
                  </a:schemeClr>
                </a:solidFill>
              </a:rPr>
              <a:t>The current Zika virus transmission </a:t>
            </a:r>
            <a:r>
              <a:rPr lang="en-US" sz="2800" dirty="0" smtClean="0">
                <a:solidFill>
                  <a:schemeClr val="bg1">
                    <a:lumMod val="50000"/>
                  </a:schemeClr>
                </a:solidFill>
              </a:rPr>
              <a:t>area </a:t>
            </a:r>
            <a:r>
              <a:rPr lang="en-US" sz="2800" dirty="0" smtClean="0">
                <a:solidFill>
                  <a:schemeClr val="bg1">
                    <a:lumMod val="50000"/>
                  </a:schemeClr>
                </a:solidFill>
              </a:rPr>
              <a:t>includes much of South and Central America and the Caribbean.</a:t>
            </a:r>
            <a:endParaRPr lang="en-US" sz="1600" dirty="0" smtClean="0">
              <a:solidFill>
                <a:schemeClr val="bg1">
                  <a:lumMod val="50000"/>
                </a:schemeClr>
              </a:solidFill>
            </a:endParaRPr>
          </a:p>
          <a:p>
            <a:r>
              <a:rPr lang="en-US" sz="2800" dirty="0" smtClean="0">
                <a:solidFill>
                  <a:schemeClr val="bg1">
                    <a:lumMod val="50000"/>
                  </a:schemeClr>
                </a:solidFill>
              </a:rPr>
              <a:t> </a:t>
            </a:r>
          </a:p>
          <a:p>
            <a:pPr marL="342900" indent="-342900">
              <a:buFont typeface="Calibri" panose="020F0502020204030204" pitchFamily="34" charset="0"/>
              <a:buChar char="-"/>
            </a:pPr>
            <a:r>
              <a:rPr lang="en-US" sz="2800" dirty="0" smtClean="0">
                <a:solidFill>
                  <a:schemeClr val="bg1">
                    <a:lumMod val="50000"/>
                  </a:schemeClr>
                </a:solidFill>
              </a:rPr>
              <a:t>The virus is expected to spread to nearly all countries in the </a:t>
            </a:r>
            <a:r>
              <a:rPr lang="en-US" sz="2800" dirty="0" smtClean="0">
                <a:solidFill>
                  <a:schemeClr val="bg1">
                    <a:lumMod val="50000"/>
                  </a:schemeClr>
                </a:solidFill>
              </a:rPr>
              <a:t>Americas.</a:t>
            </a:r>
            <a:endParaRPr lang="en-US" sz="2800" dirty="0"/>
          </a:p>
        </p:txBody>
      </p:sp>
    </p:spTree>
    <p:extLst>
      <p:ext uri="{BB962C8B-B14F-4D97-AF65-F5344CB8AC3E}">
        <p14:creationId xmlns:p14="http://schemas.microsoft.com/office/powerpoint/2010/main" val="1691673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38150"/>
            <a:ext cx="4109523" cy="543739"/>
          </a:xfrm>
          <a:prstGeom prst="rect">
            <a:avLst/>
          </a:prstGeom>
          <a:noFill/>
        </p:spPr>
        <p:txBody>
          <a:bodyPr wrap="none" rtlCol="0">
            <a:spAutoFit/>
          </a:bodyPr>
          <a:lstStyle/>
          <a:p>
            <a:r>
              <a:rPr lang="en-GB" sz="4400" b="1" baseline="30000" dirty="0" smtClean="0">
                <a:solidFill>
                  <a:srgbClr val="7EBB34"/>
                </a:solidFill>
              </a:rPr>
              <a:t>What are the symptoms?</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3200" y="828496"/>
            <a:ext cx="1926340" cy="1094234"/>
          </a:xfrm>
          <a:prstGeom prst="rect">
            <a:avLst/>
          </a:prstGeom>
        </p:spPr>
      </p:pic>
      <p:pic>
        <p:nvPicPr>
          <p:cNvPr id="7" name="Picture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36075" y="1922730"/>
            <a:ext cx="6805250" cy="3429002"/>
          </a:xfrm>
          <a:prstGeom prst="rect">
            <a:avLst/>
          </a:prstGeom>
        </p:spPr>
      </p:pic>
      <p:sp>
        <p:nvSpPr>
          <p:cNvPr id="5" name="TextBox 4"/>
          <p:cNvSpPr txBox="1"/>
          <p:nvPr/>
        </p:nvSpPr>
        <p:spPr>
          <a:xfrm>
            <a:off x="457200" y="1230232"/>
            <a:ext cx="8763000" cy="1708160"/>
          </a:xfrm>
          <a:prstGeom prst="rect">
            <a:avLst/>
          </a:prstGeom>
          <a:noFill/>
        </p:spPr>
        <p:txBody>
          <a:bodyPr wrap="square" rtlCol="0">
            <a:spAutoFit/>
          </a:bodyPr>
          <a:lstStyle/>
          <a:p>
            <a:pPr marL="457200" indent="-457200">
              <a:buFont typeface="Calibri" panose="020F0502020204030204" pitchFamily="34" charset="0"/>
              <a:buChar char="-"/>
            </a:pPr>
            <a:r>
              <a:rPr lang="en-US" sz="2100" dirty="0">
                <a:solidFill>
                  <a:schemeClr val="bg1">
                    <a:lumMod val="50000"/>
                  </a:schemeClr>
                </a:solidFill>
              </a:rPr>
              <a:t>About 1 in 5 people infected with Zika becomes ill. </a:t>
            </a:r>
            <a:endParaRPr lang="en-US" sz="2100" dirty="0" smtClean="0">
              <a:solidFill>
                <a:schemeClr val="bg1">
                  <a:lumMod val="50000"/>
                </a:schemeClr>
              </a:solidFill>
            </a:endParaRPr>
          </a:p>
          <a:p>
            <a:pPr marL="457200" indent="-457200">
              <a:buFont typeface="Calibri" panose="020F0502020204030204" pitchFamily="34" charset="0"/>
              <a:buChar char="-"/>
            </a:pPr>
            <a:endParaRPr lang="en-US" sz="2100" dirty="0">
              <a:solidFill>
                <a:schemeClr val="bg1">
                  <a:lumMod val="50000"/>
                </a:schemeClr>
              </a:solidFill>
            </a:endParaRPr>
          </a:p>
          <a:p>
            <a:endParaRPr lang="en-US" sz="2100" dirty="0" smtClean="0">
              <a:solidFill>
                <a:schemeClr val="bg1">
                  <a:lumMod val="50000"/>
                </a:schemeClr>
              </a:solidFill>
            </a:endParaRPr>
          </a:p>
          <a:p>
            <a:pPr marL="457200" indent="-457200">
              <a:buFont typeface="Calibri" panose="020F0502020204030204" pitchFamily="34" charset="0"/>
              <a:buChar char="-"/>
            </a:pPr>
            <a:r>
              <a:rPr lang="en-US" sz="2100" dirty="0" smtClean="0">
                <a:solidFill>
                  <a:schemeClr val="bg1">
                    <a:lumMod val="50000"/>
                  </a:schemeClr>
                </a:solidFill>
              </a:rPr>
              <a:t>The </a:t>
            </a:r>
            <a:r>
              <a:rPr lang="en-US" sz="2100" dirty="0">
                <a:solidFill>
                  <a:schemeClr val="bg1">
                    <a:lumMod val="50000"/>
                  </a:schemeClr>
                </a:solidFill>
              </a:rPr>
              <a:t>illness is </a:t>
            </a:r>
            <a:r>
              <a:rPr lang="en-US" sz="2100" dirty="0" smtClean="0">
                <a:solidFill>
                  <a:schemeClr val="bg1">
                    <a:lumMod val="50000"/>
                  </a:schemeClr>
                </a:solidFill>
              </a:rPr>
              <a:t>usually </a:t>
            </a:r>
            <a:r>
              <a:rPr lang="en-US" sz="2100" dirty="0">
                <a:solidFill>
                  <a:schemeClr val="bg1">
                    <a:lumMod val="50000"/>
                  </a:schemeClr>
                </a:solidFill>
              </a:rPr>
              <a:t>mild and symptoms last from several days </a:t>
            </a:r>
            <a:r>
              <a:rPr lang="en-US" sz="2100" dirty="0" smtClean="0">
                <a:solidFill>
                  <a:schemeClr val="bg1">
                    <a:lumMod val="50000"/>
                  </a:schemeClr>
                </a:solidFill>
              </a:rPr>
              <a:t/>
            </a:r>
            <a:br>
              <a:rPr lang="en-US" sz="2100" dirty="0" smtClean="0">
                <a:solidFill>
                  <a:schemeClr val="bg1">
                    <a:lumMod val="50000"/>
                  </a:schemeClr>
                </a:solidFill>
              </a:rPr>
            </a:br>
            <a:r>
              <a:rPr lang="en-US" sz="2100" dirty="0" smtClean="0">
                <a:solidFill>
                  <a:schemeClr val="bg1">
                    <a:lumMod val="50000"/>
                  </a:schemeClr>
                </a:solidFill>
              </a:rPr>
              <a:t>to </a:t>
            </a:r>
            <a:r>
              <a:rPr lang="en-US" sz="2100" dirty="0">
                <a:solidFill>
                  <a:schemeClr val="bg1">
                    <a:lumMod val="50000"/>
                  </a:schemeClr>
                </a:solidFill>
              </a:rPr>
              <a:t>a </a:t>
            </a:r>
            <a:r>
              <a:rPr lang="en-US" sz="2100" dirty="0" smtClean="0">
                <a:solidFill>
                  <a:schemeClr val="bg1">
                    <a:lumMod val="50000"/>
                  </a:schemeClr>
                </a:solidFill>
              </a:rPr>
              <a:t>week. </a:t>
            </a:r>
          </a:p>
        </p:txBody>
      </p:sp>
    </p:spTree>
    <p:extLst>
      <p:ext uri="{BB962C8B-B14F-4D97-AF65-F5344CB8AC3E}">
        <p14:creationId xmlns:p14="http://schemas.microsoft.com/office/powerpoint/2010/main" val="3907725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895350"/>
            <a:ext cx="7010400" cy="4221669"/>
          </a:xfrm>
          <a:prstGeom prst="rect">
            <a:avLst/>
          </a:prstGeom>
          <a:noFill/>
        </p:spPr>
        <p:txBody>
          <a:bodyPr wrap="square" rtlCol="0">
            <a:spAutoFit/>
          </a:bodyPr>
          <a:lstStyle/>
          <a:p>
            <a:pPr>
              <a:lnSpc>
                <a:spcPts val="2000"/>
              </a:lnSpc>
            </a:pPr>
            <a:r>
              <a:rPr lang="en-US" sz="2800" baseline="30000" dirty="0">
                <a:solidFill>
                  <a:schemeClr val="bg1">
                    <a:lumMod val="50000"/>
                  </a:schemeClr>
                </a:solidFill>
              </a:rPr>
              <a:t>The best way to prevent Zika is to prevent mosquito bites. </a:t>
            </a:r>
            <a:r>
              <a:rPr lang="en-US" sz="2800" baseline="30000" dirty="0" smtClean="0">
                <a:solidFill>
                  <a:schemeClr val="bg1">
                    <a:lumMod val="50000"/>
                  </a:schemeClr>
                </a:solidFill>
              </a:rPr>
              <a:t/>
            </a:r>
            <a:br>
              <a:rPr lang="en-US" sz="2800" baseline="30000" dirty="0" smtClean="0">
                <a:solidFill>
                  <a:schemeClr val="bg1">
                    <a:lumMod val="50000"/>
                  </a:schemeClr>
                </a:solidFill>
              </a:rPr>
            </a:br>
            <a:r>
              <a:rPr lang="en-US" sz="2800" baseline="30000" dirty="0" smtClean="0">
                <a:solidFill>
                  <a:schemeClr val="bg1">
                    <a:lumMod val="50000"/>
                  </a:schemeClr>
                </a:solidFill>
              </a:rPr>
              <a:t>No </a:t>
            </a:r>
            <a:r>
              <a:rPr lang="en-US" sz="2800" baseline="30000" dirty="0">
                <a:solidFill>
                  <a:schemeClr val="bg1">
                    <a:lumMod val="50000"/>
                  </a:schemeClr>
                </a:solidFill>
              </a:rPr>
              <a:t>vaccine or </a:t>
            </a:r>
            <a:r>
              <a:rPr lang="en-US" sz="2800" baseline="30000" dirty="0" smtClean="0">
                <a:solidFill>
                  <a:schemeClr val="bg1">
                    <a:lumMod val="50000"/>
                  </a:schemeClr>
                </a:solidFill>
              </a:rPr>
              <a:t>specific treatments </a:t>
            </a:r>
            <a:r>
              <a:rPr lang="en-US" sz="2800" baseline="30000" dirty="0">
                <a:solidFill>
                  <a:schemeClr val="bg1">
                    <a:lumMod val="50000"/>
                  </a:schemeClr>
                </a:solidFill>
              </a:rPr>
              <a:t>are available to prevent or treat Zika.</a:t>
            </a:r>
          </a:p>
          <a:p>
            <a:pPr marL="571500" indent="-285750">
              <a:lnSpc>
                <a:spcPts val="2000"/>
              </a:lnSpc>
              <a:spcAft>
                <a:spcPts val="600"/>
              </a:spcAft>
              <a:buFont typeface="Calibri" panose="020F0502020204030204" pitchFamily="34" charset="0"/>
              <a:buChar char="-"/>
            </a:pPr>
            <a:r>
              <a:rPr lang="en-US" dirty="0" smtClean="0">
                <a:solidFill>
                  <a:schemeClr val="bg1">
                    <a:lumMod val="50000"/>
                  </a:schemeClr>
                </a:solidFill>
              </a:rPr>
              <a:t>Minimize </a:t>
            </a:r>
            <a:r>
              <a:rPr lang="en-US" dirty="0">
                <a:solidFill>
                  <a:schemeClr val="bg1">
                    <a:lumMod val="50000"/>
                  </a:schemeClr>
                </a:solidFill>
              </a:rPr>
              <a:t>time outside when mosquitos are active</a:t>
            </a:r>
            <a:r>
              <a:rPr lang="en-US" dirty="0" smtClean="0">
                <a:solidFill>
                  <a:schemeClr val="bg1">
                    <a:lumMod val="50000"/>
                  </a:schemeClr>
                </a:solidFill>
              </a:rPr>
              <a:t>.</a:t>
            </a:r>
          </a:p>
          <a:p>
            <a:pPr marL="822960" lvl="1" indent="-182880">
              <a:lnSpc>
                <a:spcPts val="2000"/>
              </a:lnSpc>
              <a:spcAft>
                <a:spcPts val="600"/>
              </a:spcAft>
              <a:buFont typeface="Arial" panose="020B0604020202020204" pitchFamily="34" charset="0"/>
              <a:buChar char="•"/>
            </a:pPr>
            <a:r>
              <a:rPr lang="en-US" sz="1400" b="1" dirty="0" smtClean="0">
                <a:solidFill>
                  <a:schemeClr val="bg1">
                    <a:lumMod val="50000"/>
                  </a:schemeClr>
                </a:solidFill>
              </a:rPr>
              <a:t>The mosquitoes that spread </a:t>
            </a:r>
            <a:r>
              <a:rPr lang="en-US" sz="1400" b="1" dirty="0" err="1" smtClean="0">
                <a:solidFill>
                  <a:schemeClr val="bg1">
                    <a:lumMod val="50000"/>
                  </a:schemeClr>
                </a:solidFill>
              </a:rPr>
              <a:t>Zika</a:t>
            </a:r>
            <a:r>
              <a:rPr lang="en-US" sz="1400" b="1" dirty="0" smtClean="0">
                <a:solidFill>
                  <a:schemeClr val="bg1">
                    <a:lumMod val="50000"/>
                  </a:schemeClr>
                </a:solidFill>
              </a:rPr>
              <a:t> bite mostly during the daytime</a:t>
            </a:r>
            <a:r>
              <a:rPr lang="en-US" b="1" dirty="0" smtClean="0">
                <a:solidFill>
                  <a:schemeClr val="bg1">
                    <a:lumMod val="50000"/>
                  </a:schemeClr>
                </a:solidFill>
              </a:rPr>
              <a:t> </a:t>
            </a:r>
            <a:endParaRPr lang="en-US" b="1" dirty="0">
              <a:solidFill>
                <a:schemeClr val="bg1">
                  <a:lumMod val="50000"/>
                </a:schemeClr>
              </a:solidFill>
            </a:endParaRPr>
          </a:p>
          <a:p>
            <a:pPr marL="571500" indent="-285750">
              <a:lnSpc>
                <a:spcPts val="2000"/>
              </a:lnSpc>
              <a:spcAft>
                <a:spcPts val="600"/>
              </a:spcAft>
              <a:buFont typeface="Calibri" panose="020F0502020204030204" pitchFamily="34" charset="0"/>
              <a:buChar char="-"/>
            </a:pPr>
            <a:r>
              <a:rPr lang="en-US" dirty="0">
                <a:solidFill>
                  <a:schemeClr val="bg1">
                    <a:lumMod val="50000"/>
                  </a:schemeClr>
                </a:solidFill>
              </a:rPr>
              <a:t>Control mosquitoes around the </a:t>
            </a:r>
            <a:r>
              <a:rPr lang="en-US" dirty="0" smtClean="0">
                <a:solidFill>
                  <a:schemeClr val="bg1">
                    <a:lumMod val="50000"/>
                  </a:schemeClr>
                </a:solidFill>
              </a:rPr>
              <a:t>home by eliminating</a:t>
            </a:r>
            <a:r>
              <a:rPr lang="en-US" dirty="0">
                <a:solidFill>
                  <a:schemeClr val="bg1">
                    <a:lumMod val="50000"/>
                  </a:schemeClr>
                </a:solidFill>
              </a:rPr>
              <a:t/>
            </a:r>
            <a:br>
              <a:rPr lang="en-US" dirty="0">
                <a:solidFill>
                  <a:schemeClr val="bg1">
                    <a:lumMod val="50000"/>
                  </a:schemeClr>
                </a:solidFill>
              </a:rPr>
            </a:br>
            <a:r>
              <a:rPr lang="en-US" dirty="0" smtClean="0">
                <a:solidFill>
                  <a:schemeClr val="bg1">
                    <a:lumMod val="50000"/>
                  </a:schemeClr>
                </a:solidFill>
              </a:rPr>
              <a:t>standing </a:t>
            </a:r>
            <a:r>
              <a:rPr lang="en-US" dirty="0">
                <a:solidFill>
                  <a:schemeClr val="bg1">
                    <a:lumMod val="50000"/>
                  </a:schemeClr>
                </a:solidFill>
              </a:rPr>
              <a:t>water where mosquitoes breed. </a:t>
            </a:r>
          </a:p>
          <a:p>
            <a:pPr marL="571500" indent="-285750">
              <a:lnSpc>
                <a:spcPts val="2000"/>
              </a:lnSpc>
              <a:spcAft>
                <a:spcPts val="600"/>
              </a:spcAft>
              <a:buFont typeface="Calibri" panose="020F0502020204030204" pitchFamily="34" charset="0"/>
              <a:buChar char="-"/>
            </a:pPr>
            <a:r>
              <a:rPr lang="en-US" dirty="0" smtClean="0">
                <a:solidFill>
                  <a:schemeClr val="bg1">
                    <a:lumMod val="50000"/>
                  </a:schemeClr>
                </a:solidFill>
              </a:rPr>
              <a:t>Empty </a:t>
            </a:r>
            <a:r>
              <a:rPr lang="en-US" dirty="0">
                <a:solidFill>
                  <a:schemeClr val="bg1">
                    <a:lumMod val="50000"/>
                  </a:schemeClr>
                </a:solidFill>
              </a:rPr>
              <a:t>water from containers such as </a:t>
            </a:r>
            <a:r>
              <a:rPr lang="en-US" dirty="0" smtClean="0">
                <a:solidFill>
                  <a:schemeClr val="bg1">
                    <a:lumMod val="50000"/>
                  </a:schemeClr>
                </a:solidFill>
              </a:rPr>
              <a:t/>
            </a:r>
            <a:br>
              <a:rPr lang="en-US" dirty="0" smtClean="0">
                <a:solidFill>
                  <a:schemeClr val="bg1">
                    <a:lumMod val="50000"/>
                  </a:schemeClr>
                </a:solidFill>
              </a:rPr>
            </a:br>
            <a:r>
              <a:rPr lang="en-US" dirty="0" smtClean="0">
                <a:solidFill>
                  <a:schemeClr val="bg1">
                    <a:lumMod val="50000"/>
                  </a:schemeClr>
                </a:solidFill>
              </a:rPr>
              <a:t>garbage </a:t>
            </a:r>
            <a:r>
              <a:rPr lang="en-US" dirty="0">
                <a:solidFill>
                  <a:schemeClr val="bg1">
                    <a:lumMod val="50000"/>
                  </a:schemeClr>
                </a:solidFill>
              </a:rPr>
              <a:t>cans, </a:t>
            </a:r>
            <a:r>
              <a:rPr lang="en-US" dirty="0" smtClean="0">
                <a:solidFill>
                  <a:schemeClr val="bg1">
                    <a:lumMod val="50000"/>
                  </a:schemeClr>
                </a:solidFill>
              </a:rPr>
              <a:t>wading pools, and </a:t>
            </a:r>
            <a:r>
              <a:rPr lang="en-US" dirty="0">
                <a:solidFill>
                  <a:schemeClr val="bg1">
                    <a:lumMod val="50000"/>
                  </a:schemeClr>
                </a:solidFill>
              </a:rPr>
              <a:t>flower pots. </a:t>
            </a:r>
          </a:p>
          <a:p>
            <a:pPr marL="571500" indent="-285750">
              <a:lnSpc>
                <a:spcPts val="2000"/>
              </a:lnSpc>
              <a:spcAft>
                <a:spcPts val="600"/>
              </a:spcAft>
              <a:buFont typeface="Calibri" panose="020F0502020204030204" pitchFamily="34" charset="0"/>
              <a:buChar char="-"/>
            </a:pPr>
            <a:r>
              <a:rPr lang="en-US" dirty="0" smtClean="0">
                <a:solidFill>
                  <a:schemeClr val="bg1">
                    <a:lumMod val="50000"/>
                  </a:schemeClr>
                </a:solidFill>
              </a:rPr>
              <a:t>Wear </a:t>
            </a:r>
            <a:r>
              <a:rPr lang="en-US" dirty="0">
                <a:solidFill>
                  <a:schemeClr val="bg1">
                    <a:lumMod val="50000"/>
                  </a:schemeClr>
                </a:solidFill>
              </a:rPr>
              <a:t>long-sleeved shirts and long pants. </a:t>
            </a:r>
          </a:p>
          <a:p>
            <a:pPr marL="571500" indent="-285750">
              <a:lnSpc>
                <a:spcPts val="2000"/>
              </a:lnSpc>
              <a:spcAft>
                <a:spcPts val="600"/>
              </a:spcAft>
              <a:buFont typeface="Calibri" panose="020F0502020204030204" pitchFamily="34" charset="0"/>
              <a:buChar char="-"/>
            </a:pPr>
            <a:r>
              <a:rPr lang="en-US" dirty="0">
                <a:solidFill>
                  <a:schemeClr val="bg1">
                    <a:lumMod val="50000"/>
                  </a:schemeClr>
                </a:solidFill>
              </a:rPr>
              <a:t>Stay in places with air conditioning or use </a:t>
            </a:r>
            <a:r>
              <a:rPr lang="en-US" dirty="0" smtClean="0">
                <a:solidFill>
                  <a:schemeClr val="bg1">
                    <a:lumMod val="50000"/>
                  </a:schemeClr>
                </a:solidFill>
              </a:rPr>
              <a:t/>
            </a:r>
            <a:br>
              <a:rPr lang="en-US" dirty="0" smtClean="0">
                <a:solidFill>
                  <a:schemeClr val="bg1">
                    <a:lumMod val="50000"/>
                  </a:schemeClr>
                </a:solidFill>
              </a:rPr>
            </a:br>
            <a:r>
              <a:rPr lang="en-US" dirty="0" smtClean="0">
                <a:solidFill>
                  <a:schemeClr val="bg1">
                    <a:lumMod val="50000"/>
                  </a:schemeClr>
                </a:solidFill>
              </a:rPr>
              <a:t>screens that </a:t>
            </a:r>
            <a:r>
              <a:rPr lang="en-US" dirty="0">
                <a:solidFill>
                  <a:schemeClr val="bg1">
                    <a:lumMod val="50000"/>
                  </a:schemeClr>
                </a:solidFill>
              </a:rPr>
              <a:t>keep mosquitoes outside. </a:t>
            </a:r>
          </a:p>
          <a:p>
            <a:pPr marL="571500" indent="-285750">
              <a:lnSpc>
                <a:spcPts val="2000"/>
              </a:lnSpc>
              <a:spcAft>
                <a:spcPts val="600"/>
              </a:spcAft>
              <a:buFont typeface="Calibri" panose="020F0502020204030204" pitchFamily="34" charset="0"/>
              <a:buChar char="-"/>
            </a:pPr>
            <a:r>
              <a:rPr lang="en-US" dirty="0">
                <a:solidFill>
                  <a:schemeClr val="bg1">
                    <a:lumMod val="50000"/>
                  </a:schemeClr>
                </a:solidFill>
              </a:rPr>
              <a:t>Use DEET or picaridin insect repellent on exposed </a:t>
            </a:r>
            <a:r>
              <a:rPr lang="en-US" dirty="0" smtClean="0">
                <a:solidFill>
                  <a:schemeClr val="bg1">
                    <a:lumMod val="50000"/>
                  </a:schemeClr>
                </a:solidFill>
              </a:rPr>
              <a:t>skin</a:t>
            </a:r>
            <a:r>
              <a:rPr lang="en-US" dirty="0">
                <a:solidFill>
                  <a:schemeClr val="bg1">
                    <a:lumMod val="50000"/>
                  </a:schemeClr>
                </a:solidFill>
              </a:rPr>
              <a:t>. </a:t>
            </a:r>
          </a:p>
          <a:p>
            <a:pPr marL="571500" indent="-285750">
              <a:lnSpc>
                <a:spcPts val="2000"/>
              </a:lnSpc>
              <a:spcAft>
                <a:spcPts val="600"/>
              </a:spcAft>
              <a:buFont typeface="Calibri" panose="020F0502020204030204" pitchFamily="34" charset="0"/>
              <a:buChar char="-"/>
            </a:pPr>
            <a:r>
              <a:rPr lang="en-US" dirty="0">
                <a:solidFill>
                  <a:schemeClr val="bg1">
                    <a:lumMod val="50000"/>
                  </a:schemeClr>
                </a:solidFill>
              </a:rPr>
              <a:t>Treat clothing and gear with permethrin or </a:t>
            </a:r>
            <a:r>
              <a:rPr lang="en-US" dirty="0" smtClean="0">
                <a:solidFill>
                  <a:schemeClr val="bg1">
                    <a:lumMod val="50000"/>
                  </a:schemeClr>
                </a:solidFill>
              </a:rPr>
              <a:t>buy permethrin-treated </a:t>
            </a:r>
            <a:r>
              <a:rPr lang="en-US" dirty="0">
                <a:solidFill>
                  <a:schemeClr val="bg1">
                    <a:lumMod val="50000"/>
                  </a:schemeClr>
                </a:solidFill>
              </a:rPr>
              <a:t>items.</a:t>
            </a:r>
          </a:p>
        </p:txBody>
      </p:sp>
      <p:sp>
        <p:nvSpPr>
          <p:cNvPr id="2" name="TextBox 1"/>
          <p:cNvSpPr txBox="1"/>
          <p:nvPr/>
        </p:nvSpPr>
        <p:spPr>
          <a:xfrm>
            <a:off x="381000" y="438150"/>
            <a:ext cx="5969135" cy="543739"/>
          </a:xfrm>
          <a:prstGeom prst="rect">
            <a:avLst/>
          </a:prstGeom>
          <a:noFill/>
        </p:spPr>
        <p:txBody>
          <a:bodyPr wrap="none" rtlCol="0">
            <a:spAutoFit/>
          </a:bodyPr>
          <a:lstStyle/>
          <a:p>
            <a:r>
              <a:rPr lang="en-GB" sz="4400" b="1" baseline="30000" dirty="0" smtClean="0">
                <a:solidFill>
                  <a:srgbClr val="7EBB34"/>
                </a:solidFill>
              </a:rPr>
              <a:t>What can you do to protect yourself?</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65434" y="1125994"/>
            <a:ext cx="3630966" cy="3657600"/>
          </a:xfrm>
          <a:prstGeom prst="rect">
            <a:avLst/>
          </a:prstGeom>
        </p:spPr>
      </p:pic>
    </p:spTree>
    <p:extLst>
      <p:ext uri="{BB962C8B-B14F-4D97-AF65-F5344CB8AC3E}">
        <p14:creationId xmlns:p14="http://schemas.microsoft.com/office/powerpoint/2010/main" val="34334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971550"/>
            <a:ext cx="8153400" cy="4503797"/>
          </a:xfrm>
          <a:prstGeom prst="rect">
            <a:avLst/>
          </a:prstGeom>
          <a:noFill/>
        </p:spPr>
        <p:txBody>
          <a:bodyPr wrap="square" rtlCol="0">
            <a:spAutoFit/>
          </a:bodyPr>
          <a:lstStyle/>
          <a:p>
            <a:pPr>
              <a:lnSpc>
                <a:spcPts val="2000"/>
              </a:lnSpc>
            </a:pPr>
            <a:r>
              <a:rPr lang="en-US" sz="2000" dirty="0" err="1" smtClean="0">
                <a:solidFill>
                  <a:schemeClr val="bg1">
                    <a:lumMod val="50000"/>
                  </a:schemeClr>
                </a:solidFill>
              </a:rPr>
              <a:t>Zika</a:t>
            </a:r>
            <a:r>
              <a:rPr lang="en-US" sz="2000" dirty="0">
                <a:solidFill>
                  <a:schemeClr val="bg1">
                    <a:lumMod val="50000"/>
                  </a:schemeClr>
                </a:solidFill>
              </a:rPr>
              <a:t> </a:t>
            </a:r>
            <a:r>
              <a:rPr lang="en-US" sz="2000" dirty="0" smtClean="0">
                <a:solidFill>
                  <a:schemeClr val="bg1">
                    <a:lumMod val="50000"/>
                  </a:schemeClr>
                </a:solidFill>
              </a:rPr>
              <a:t>virus can spread during sex by a man infected with </a:t>
            </a:r>
            <a:r>
              <a:rPr lang="en-US" sz="2000" dirty="0" err="1" smtClean="0">
                <a:solidFill>
                  <a:schemeClr val="bg1">
                    <a:lumMod val="50000"/>
                  </a:schemeClr>
                </a:solidFill>
              </a:rPr>
              <a:t>Zika</a:t>
            </a:r>
            <a:r>
              <a:rPr lang="en-US" sz="2000" dirty="0" smtClean="0">
                <a:solidFill>
                  <a:schemeClr val="bg1">
                    <a:lumMod val="50000"/>
                  </a:schemeClr>
                </a:solidFill>
              </a:rPr>
              <a:t> to his sex partners. </a:t>
            </a:r>
            <a:r>
              <a:rPr lang="en-US" sz="2000" dirty="0">
                <a:solidFill>
                  <a:schemeClr val="bg1">
                    <a:lumMod val="50000"/>
                  </a:schemeClr>
                </a:solidFill>
              </a:rPr>
              <a:t>It may be possible for a man to carry </a:t>
            </a:r>
            <a:r>
              <a:rPr lang="en-US" sz="2000" dirty="0" err="1">
                <a:solidFill>
                  <a:schemeClr val="bg1">
                    <a:lumMod val="50000"/>
                  </a:schemeClr>
                </a:solidFill>
              </a:rPr>
              <a:t>Zika</a:t>
            </a:r>
            <a:r>
              <a:rPr lang="en-US" sz="2000" dirty="0">
                <a:solidFill>
                  <a:schemeClr val="bg1">
                    <a:lumMod val="50000"/>
                  </a:schemeClr>
                </a:solidFill>
              </a:rPr>
              <a:t> and give it to his partner(s) through sex, even when he does not have symptoms, or know that he is infected.</a:t>
            </a:r>
          </a:p>
          <a:p>
            <a:pPr marL="571500" indent="-285750">
              <a:lnSpc>
                <a:spcPts val="2000"/>
              </a:lnSpc>
              <a:spcAft>
                <a:spcPts val="600"/>
              </a:spcAft>
              <a:buFont typeface="Calibri" panose="020F0502020204030204" pitchFamily="34" charset="0"/>
              <a:buChar char="-"/>
            </a:pPr>
            <a:r>
              <a:rPr lang="en-US" b="1" dirty="0" smtClean="0">
                <a:solidFill>
                  <a:schemeClr val="bg1">
                    <a:lumMod val="50000"/>
                  </a:schemeClr>
                </a:solidFill>
              </a:rPr>
              <a:t>Couples </a:t>
            </a:r>
            <a:r>
              <a:rPr lang="en-US" b="1" dirty="0" smtClean="0">
                <a:solidFill>
                  <a:schemeClr val="bg1">
                    <a:lumMod val="50000"/>
                  </a:schemeClr>
                </a:solidFill>
              </a:rPr>
              <a:t>that</a:t>
            </a:r>
            <a:r>
              <a:rPr lang="en-US" b="1" dirty="0" smtClean="0">
                <a:solidFill>
                  <a:schemeClr val="bg1">
                    <a:lumMod val="50000"/>
                  </a:schemeClr>
                </a:solidFill>
              </a:rPr>
              <a:t> </a:t>
            </a:r>
            <a:r>
              <a:rPr lang="en-US" b="1" dirty="0">
                <a:solidFill>
                  <a:schemeClr val="bg1">
                    <a:lumMod val="50000"/>
                  </a:schemeClr>
                </a:solidFill>
              </a:rPr>
              <a:t>include a man who has been diagnosed with Zika or had symptoms of Zika</a:t>
            </a:r>
            <a:r>
              <a:rPr lang="en-US" dirty="0">
                <a:solidFill>
                  <a:schemeClr val="bg1">
                    <a:lumMod val="50000"/>
                  </a:schemeClr>
                </a:solidFill>
              </a:rPr>
              <a:t> should consider using condoms or not having sex for </a:t>
            </a:r>
            <a:r>
              <a:rPr lang="en-US" b="1" dirty="0">
                <a:solidFill>
                  <a:schemeClr val="bg1">
                    <a:lumMod val="50000"/>
                  </a:schemeClr>
                </a:solidFill>
              </a:rPr>
              <a:t>at least 6 months</a:t>
            </a:r>
            <a:r>
              <a:rPr lang="en-US" dirty="0">
                <a:solidFill>
                  <a:schemeClr val="bg1">
                    <a:lumMod val="50000"/>
                  </a:schemeClr>
                </a:solidFill>
              </a:rPr>
              <a:t> after symptoms begin.  This includes men who live in and men who traveled to areas with </a:t>
            </a:r>
            <a:r>
              <a:rPr lang="en-US" dirty="0" err="1">
                <a:solidFill>
                  <a:schemeClr val="bg1">
                    <a:lumMod val="50000"/>
                  </a:schemeClr>
                </a:solidFill>
              </a:rPr>
              <a:t>Zika</a:t>
            </a:r>
            <a:r>
              <a:rPr lang="en-US" dirty="0" smtClean="0">
                <a:solidFill>
                  <a:schemeClr val="bg1">
                    <a:lumMod val="50000"/>
                  </a:schemeClr>
                </a:solidFill>
              </a:rPr>
              <a:t>.</a:t>
            </a:r>
          </a:p>
          <a:p>
            <a:pPr marL="571500" indent="-285750">
              <a:lnSpc>
                <a:spcPts val="2000"/>
              </a:lnSpc>
              <a:spcAft>
                <a:spcPts val="600"/>
              </a:spcAft>
              <a:buFont typeface="Calibri" panose="020F0502020204030204" pitchFamily="34" charset="0"/>
              <a:buChar char="-"/>
            </a:pPr>
            <a:r>
              <a:rPr lang="en-US" b="1" dirty="0" smtClean="0">
                <a:solidFill>
                  <a:schemeClr val="bg1">
                    <a:lumMod val="50000"/>
                  </a:schemeClr>
                </a:solidFill>
              </a:rPr>
              <a:t>Couples </a:t>
            </a:r>
            <a:r>
              <a:rPr lang="en-US" b="1" dirty="0" smtClean="0">
                <a:solidFill>
                  <a:schemeClr val="bg1">
                    <a:lumMod val="50000"/>
                  </a:schemeClr>
                </a:solidFill>
              </a:rPr>
              <a:t>that</a:t>
            </a:r>
            <a:r>
              <a:rPr lang="en-US" b="1" dirty="0" smtClean="0">
                <a:solidFill>
                  <a:schemeClr val="bg1">
                    <a:lumMod val="50000"/>
                  </a:schemeClr>
                </a:solidFill>
              </a:rPr>
              <a:t> </a:t>
            </a:r>
            <a:r>
              <a:rPr lang="en-US" b="1" dirty="0">
                <a:solidFill>
                  <a:schemeClr val="bg1">
                    <a:lumMod val="50000"/>
                  </a:schemeClr>
                </a:solidFill>
              </a:rPr>
              <a:t>include a man who traveled to an area with Zika but did not develop symptoms of Zika </a:t>
            </a:r>
            <a:r>
              <a:rPr lang="en-US" dirty="0">
                <a:solidFill>
                  <a:schemeClr val="bg1">
                    <a:lumMod val="50000"/>
                  </a:schemeClr>
                </a:solidFill>
              </a:rPr>
              <a:t>should consider using condoms or not having sex for </a:t>
            </a:r>
            <a:r>
              <a:rPr lang="en-US" b="1" dirty="0">
                <a:solidFill>
                  <a:schemeClr val="bg1">
                    <a:lumMod val="50000"/>
                  </a:schemeClr>
                </a:solidFill>
              </a:rPr>
              <a:t>at least 8 weeks</a:t>
            </a:r>
            <a:r>
              <a:rPr lang="en-US" dirty="0">
                <a:solidFill>
                  <a:schemeClr val="bg1">
                    <a:lumMod val="50000"/>
                  </a:schemeClr>
                </a:solidFill>
              </a:rPr>
              <a:t> after their return</a:t>
            </a:r>
            <a:r>
              <a:rPr lang="en-US" dirty="0" smtClean="0">
                <a:solidFill>
                  <a:schemeClr val="bg1">
                    <a:lumMod val="50000"/>
                  </a:schemeClr>
                </a:solidFill>
              </a:rPr>
              <a:t>.</a:t>
            </a:r>
          </a:p>
          <a:p>
            <a:pPr marL="571500" indent="-285750">
              <a:lnSpc>
                <a:spcPts val="2000"/>
              </a:lnSpc>
              <a:spcAft>
                <a:spcPts val="600"/>
              </a:spcAft>
              <a:buFont typeface="Calibri" panose="020F0502020204030204" pitchFamily="34" charset="0"/>
              <a:buChar char="-"/>
            </a:pPr>
            <a:r>
              <a:rPr lang="en-US" b="1" dirty="0" smtClean="0">
                <a:solidFill>
                  <a:schemeClr val="bg1">
                    <a:lumMod val="50000"/>
                  </a:schemeClr>
                </a:solidFill>
              </a:rPr>
              <a:t>Couples </a:t>
            </a:r>
            <a:r>
              <a:rPr lang="en-US" b="1" dirty="0" smtClean="0">
                <a:solidFill>
                  <a:schemeClr val="bg1">
                    <a:lumMod val="50000"/>
                  </a:schemeClr>
                </a:solidFill>
              </a:rPr>
              <a:t>that</a:t>
            </a:r>
            <a:r>
              <a:rPr lang="en-US" b="1" dirty="0" smtClean="0">
                <a:solidFill>
                  <a:schemeClr val="bg1">
                    <a:lumMod val="50000"/>
                  </a:schemeClr>
                </a:solidFill>
              </a:rPr>
              <a:t> </a:t>
            </a:r>
            <a:r>
              <a:rPr lang="en-US" b="1" dirty="0">
                <a:solidFill>
                  <a:schemeClr val="bg1">
                    <a:lumMod val="50000"/>
                  </a:schemeClr>
                </a:solidFill>
              </a:rPr>
              <a:t>include a man who lives in an area with Zika but has not developed symptoms</a:t>
            </a:r>
            <a:r>
              <a:rPr lang="en-US" dirty="0">
                <a:solidFill>
                  <a:schemeClr val="bg1">
                    <a:lumMod val="50000"/>
                  </a:schemeClr>
                </a:solidFill>
              </a:rPr>
              <a:t> of Zika should consider using condoms or not having </a:t>
            </a:r>
            <a:r>
              <a:rPr lang="en-US" dirty="0" smtClean="0">
                <a:solidFill>
                  <a:schemeClr val="bg1">
                    <a:lumMod val="50000"/>
                  </a:schemeClr>
                </a:solidFill>
              </a:rPr>
              <a:t>sex </a:t>
            </a:r>
            <a:r>
              <a:rPr lang="en-US" b="1" dirty="0" smtClean="0">
                <a:solidFill>
                  <a:schemeClr val="bg1">
                    <a:lumMod val="50000"/>
                  </a:schemeClr>
                </a:solidFill>
              </a:rPr>
              <a:t>while </a:t>
            </a:r>
            <a:r>
              <a:rPr lang="en-US" b="1" dirty="0">
                <a:solidFill>
                  <a:schemeClr val="bg1">
                    <a:lumMod val="50000"/>
                  </a:schemeClr>
                </a:solidFill>
              </a:rPr>
              <a:t>there is Zika in the area</a:t>
            </a:r>
            <a:r>
              <a:rPr lang="en-US" dirty="0">
                <a:solidFill>
                  <a:schemeClr val="bg1">
                    <a:lumMod val="50000"/>
                  </a:schemeClr>
                </a:solidFill>
              </a:rPr>
              <a:t>.</a:t>
            </a:r>
          </a:p>
          <a:p>
            <a:pPr marL="571500" indent="-285750">
              <a:lnSpc>
                <a:spcPts val="2000"/>
              </a:lnSpc>
              <a:spcAft>
                <a:spcPts val="600"/>
              </a:spcAft>
              <a:buFont typeface="Calibri" panose="020F0502020204030204" pitchFamily="34" charset="0"/>
              <a:buChar char="-"/>
            </a:pPr>
            <a:endParaRPr lang="en-US" dirty="0" smtClean="0">
              <a:solidFill>
                <a:schemeClr val="bg1">
                  <a:lumMod val="50000"/>
                </a:schemeClr>
              </a:solidFill>
            </a:endParaRPr>
          </a:p>
          <a:p>
            <a:pPr marL="571500" indent="-285750">
              <a:lnSpc>
                <a:spcPts val="2000"/>
              </a:lnSpc>
              <a:spcAft>
                <a:spcPts val="600"/>
              </a:spcAft>
              <a:buFont typeface="Calibri" panose="020F0502020204030204" pitchFamily="34" charset="0"/>
              <a:buChar char="-"/>
            </a:pPr>
            <a:endParaRPr lang="en-US" dirty="0">
              <a:solidFill>
                <a:schemeClr val="bg1">
                  <a:lumMod val="50000"/>
                </a:schemeClr>
              </a:solidFill>
            </a:endParaRPr>
          </a:p>
        </p:txBody>
      </p:sp>
      <p:sp>
        <p:nvSpPr>
          <p:cNvPr id="2" name="TextBox 1"/>
          <p:cNvSpPr txBox="1"/>
          <p:nvPr/>
        </p:nvSpPr>
        <p:spPr>
          <a:xfrm>
            <a:off x="381000" y="438150"/>
            <a:ext cx="5969135" cy="543739"/>
          </a:xfrm>
          <a:prstGeom prst="rect">
            <a:avLst/>
          </a:prstGeom>
          <a:noFill/>
        </p:spPr>
        <p:txBody>
          <a:bodyPr wrap="none" rtlCol="0">
            <a:spAutoFit/>
          </a:bodyPr>
          <a:lstStyle/>
          <a:p>
            <a:r>
              <a:rPr lang="en-GB" sz="4400" b="1" baseline="30000" dirty="0" smtClean="0">
                <a:solidFill>
                  <a:srgbClr val="7EBB34"/>
                </a:solidFill>
              </a:rPr>
              <a:t>What can you do to protect yourself?</a:t>
            </a:r>
            <a:endParaRPr lang="en-GB" sz="4400" b="1" baseline="30000" dirty="0">
              <a:solidFill>
                <a:srgbClr val="7EBB34"/>
              </a:solidFill>
            </a:endParaRPr>
          </a:p>
        </p:txBody>
      </p:sp>
      <p:cxnSp>
        <p:nvCxnSpPr>
          <p:cNvPr id="6" name="Straight Connector 5"/>
          <p:cNvCxnSpPr/>
          <p:nvPr/>
        </p:nvCxnSpPr>
        <p:spPr>
          <a:xfrm>
            <a:off x="457200" y="786219"/>
            <a:ext cx="8153400" cy="0"/>
          </a:xfrm>
          <a:prstGeom prst="line">
            <a:avLst/>
          </a:prstGeom>
          <a:ln w="19050">
            <a:solidFill>
              <a:srgbClr val="7EBB3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053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PHC Resource" ma:contentTypeID="0x010100AF718E17B45EA64183FB06646B487EBC00414479C20549684EBCAA90626BB0744C" ma:contentTypeVersion="22" ma:contentTypeDescription="" ma:contentTypeScope="" ma:versionID="ac9e15d493acd5f70bb6f2ef8080f6ed">
  <xsd:schema xmlns:xsd="http://www.w3.org/2001/XMLSchema" xmlns:xs="http://www.w3.org/2001/XMLSchema" xmlns:p="http://schemas.microsoft.com/office/2006/metadata/properties" xmlns:ns2="e425d0ee-8049-446d-8d36-f3b66895ec60" targetNamespace="http://schemas.microsoft.com/office/2006/metadata/properties" ma:root="true" ma:fieldsID="996dc703e3e04bd463e2407b926c893c" ns2:_="">
    <xsd:import namespace="e425d0ee-8049-446d-8d36-f3b66895ec60"/>
    <xsd:element name="properties">
      <xsd:complexType>
        <xsd:sequence>
          <xsd:element name="documentManagement">
            <xsd:complexType>
              <xsd:all>
                <xsd:element ref="ns2:TaxCatchAll" minOccurs="0"/>
                <xsd:element ref="ns2:TaxCatchAllLabel" minOccurs="0"/>
                <xsd:element ref="ns2:Date_x0020_Published" minOccurs="0"/>
                <xsd:element ref="ns2:Creator" minOccurs="0"/>
                <xsd:element ref="ns2:FOIA" minOccurs="0"/>
                <xsd:element ref="ns2:eac4a34ba22a4cc7ae48cab8351f7636" minOccurs="0"/>
                <xsd:element ref="ns2:g263e59f98f44538844ef412e0d44c2b" minOccurs="0"/>
                <xsd:element ref="ns2:n17d62336a424fea9a5e227f70056a0c" minOccurs="0"/>
                <xsd:element ref="ns2:b92bde77b4d242efa1dc557b6c7a4f78" minOccurs="0"/>
                <xsd:element ref="ns2:a027d7584ca449c6b0efde7e8ec36a9e" minOccurs="0"/>
                <xsd:element ref="ns2:f67ff37bdf094ce98ef406a62a333ef9" minOccurs="0"/>
                <xsd:element ref="ns2:le1ccfbf6d314e9293a47fe757b16fa1" minOccurs="0"/>
                <xsd:element ref="ns2:d007778d471448f8af219ac7f2afa059" minOccurs="0"/>
                <xsd:element ref="ns2:APHCTopic"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25d0ee-8049-446d-8d36-f3b66895ec60" elementFormDefault="qualified">
    <xsd:import namespace="http://schemas.microsoft.com/office/2006/documentManagement/types"/>
    <xsd:import namespace="http://schemas.microsoft.com/office/infopath/2007/PartnerControls"/>
    <xsd:element name="TaxCatchAll" ma:index="3" nillable="true" ma:displayName="Taxonomy Catch All Column" ma:hidden="true" ma:list="{42ad423c-24a5-4aeb-ae29-45cb8b02724e}" ma:internalName="TaxCatchAll" ma:showField="CatchAllData" ma:web="e425d0ee-8049-446d-8d36-f3b66895ec60">
      <xsd:complexType>
        <xsd:complexContent>
          <xsd:extension base="dms:MultiChoiceLookup">
            <xsd:sequence>
              <xsd:element name="Value" type="dms:Lookup" maxOccurs="unbounded" minOccurs="0" nillable="true"/>
            </xsd:sequence>
          </xsd:extension>
        </xsd:complexContent>
      </xsd:complexType>
    </xsd:element>
    <xsd:element name="TaxCatchAllLabel" ma:index="4" nillable="true" ma:displayName="Taxonomy Catch All Column1" ma:hidden="true" ma:list="{42ad423c-24a5-4aeb-ae29-45cb8b02724e}" ma:internalName="TaxCatchAllLabel" ma:readOnly="true" ma:showField="CatchAllDataLabel" ma:web="e425d0ee-8049-446d-8d36-f3b66895ec60">
      <xsd:complexType>
        <xsd:complexContent>
          <xsd:extension base="dms:MultiChoiceLookup">
            <xsd:sequence>
              <xsd:element name="Value" type="dms:Lookup" maxOccurs="unbounded" minOccurs="0" nillable="true"/>
            </xsd:sequence>
          </xsd:extension>
        </xsd:complexContent>
      </xsd:complexType>
    </xsd:element>
    <xsd:element name="Date_x0020_Published" ma:index="6" nillable="true" ma:displayName="Date Published" ma:description="Date that a printed resource document was published." ma:format="DateOnly" ma:internalName="Date_x0020_Published">
      <xsd:simpleType>
        <xsd:restriction base="dms:DateTime"/>
      </xsd:simpleType>
    </xsd:element>
    <xsd:element name="Creator" ma:index="7" nillable="true" ma:displayName="Creator" ma:description="Point of Contact for document maintenance and updates. Enter a program name and program office e-mail address if available." ma:internalName="Creator">
      <xsd:simpleType>
        <xsd:restriction base="dms:Text">
          <xsd:maxLength value="255"/>
        </xsd:restriction>
      </xsd:simpleType>
    </xsd:element>
    <xsd:element name="FOIA" ma:index="12" nillable="true" ma:displayName="FOIA" ma:default="0" ma:description="Indicates whether this document is being supplied as part of the Freedom of Information Act." ma:internalName="FOIA">
      <xsd:simpleType>
        <xsd:restriction base="dms:Boolean"/>
      </xsd:simpleType>
    </xsd:element>
    <xsd:element name="eac4a34ba22a4cc7ae48cab8351f7636" ma:index="15" nillable="true" ma:taxonomy="true" ma:internalName="eac4a34ba22a4cc7ae48cab8351f7636" ma:taxonomyFieldName="FileFormat" ma:displayName="File Format" ma:readOnly="false" ma:default="" ma:fieldId="{eac4a34b-a22a-4cc7-ae48-cab8351f7636}" ma:sspId="ef969d4e-f934-4b84-ba52-2aa0263e4f45" ma:termSetId="31a0dc97-93e8-4d92-86b2-9bc74634b4f6" ma:anchorId="00000000-0000-0000-0000-000000000000" ma:open="false" ma:isKeyword="false">
      <xsd:complexType>
        <xsd:sequence>
          <xsd:element ref="pc:Terms" minOccurs="0" maxOccurs="1"/>
        </xsd:sequence>
      </xsd:complexType>
    </xsd:element>
    <xsd:element name="g263e59f98f44538844ef412e0d44c2b" ma:index="17" nillable="true" ma:taxonomy="true" ma:internalName="g263e59f98f44538844ef412e0d44c2b" ma:taxonomyFieldName="Publisher" ma:displayName="Publisher" ma:default="" ma:fieldId="{0263e59f-98f4-4538-844e-f412e0d44c2b}" ma:sspId="ef969d4e-f934-4b84-ba52-2aa0263e4f45" ma:termSetId="aab66af6-7faa-4477-bb0e-44dfef80c2ba" ma:anchorId="00000000-0000-0000-0000-000000000000" ma:open="false" ma:isKeyword="false">
      <xsd:complexType>
        <xsd:sequence>
          <xsd:element ref="pc:Terms" minOccurs="0" maxOccurs="1"/>
        </xsd:sequence>
      </xsd:complexType>
    </xsd:element>
    <xsd:element name="n17d62336a424fea9a5e227f70056a0c" ma:index="19" nillable="true" ma:taxonomy="true" ma:internalName="n17d62336a424fea9a5e227f70056a0c" ma:taxonomyFieldName="Audience1" ma:displayName="Audience" ma:default="" ma:fieldId="{717d6233-6a42-4fea-9a5e-227f70056a0c}" ma:taxonomyMulti="true" ma:sspId="ef969d4e-f934-4b84-ba52-2aa0263e4f45" ma:termSetId="25c7e36a-c0b8-4a79-b57c-b976cff4db3c" ma:anchorId="00000000-0000-0000-0000-000000000000" ma:open="false" ma:isKeyword="false">
      <xsd:complexType>
        <xsd:sequence>
          <xsd:element ref="pc:Terms" minOccurs="0" maxOccurs="1"/>
        </xsd:sequence>
      </xsd:complexType>
    </xsd:element>
    <xsd:element name="b92bde77b4d242efa1dc557b6c7a4f78" ma:index="21" nillable="true" ma:taxonomy="true" ma:internalName="b92bde77b4d242efa1dc557b6c7a4f78" ma:taxonomyFieldName="Purpose1" ma:displayName="Purpose" ma:default="" ma:fieldId="{b92bde77-b4d2-42ef-a1dc-557b6c7a4f78}" ma:sspId="ef969d4e-f934-4b84-ba52-2aa0263e4f45" ma:termSetId="83877e9e-03ed-4c6d-83c3-50722baf26c5" ma:anchorId="00000000-0000-0000-0000-000000000000" ma:open="false" ma:isKeyword="false">
      <xsd:complexType>
        <xsd:sequence>
          <xsd:element ref="pc:Terms" minOccurs="0" maxOccurs="1"/>
        </xsd:sequence>
      </xsd:complexType>
    </xsd:element>
    <xsd:element name="a027d7584ca449c6b0efde7e8ec36a9e" ma:index="23" nillable="true" ma:taxonomy="true" ma:internalName="a027d7584ca449c6b0efde7e8ec36a9e" ma:taxonomyFieldName="Series" ma:displayName="Series" ma:default="" ma:fieldId="{a027d758-4ca4-49c6-b0ef-de7e8ec36a9e}" ma:sspId="ef969d4e-f934-4b84-ba52-2aa0263e4f45" ma:termSetId="032bd4d1-4c84-4a0b-af4d-534260fe08e7" ma:anchorId="00000000-0000-0000-0000-000000000000" ma:open="false" ma:isKeyword="false">
      <xsd:complexType>
        <xsd:sequence>
          <xsd:element ref="pc:Terms" minOccurs="0" maxOccurs="1"/>
        </xsd:sequence>
      </xsd:complexType>
    </xsd:element>
    <xsd:element name="f67ff37bdf094ce98ef406a62a333ef9" ma:index="25" nillable="true" ma:taxonomy="true" ma:internalName="f67ff37bdf094ce98ef406a62a333ef9" ma:taxonomyFieldName="Distribution" ma:displayName="Distribution" ma:default="" ma:fieldId="{f67ff37b-df09-4ce9-8ef4-06a62a333ef9}" ma:sspId="ef969d4e-f934-4b84-ba52-2aa0263e4f45" ma:termSetId="0408cb9a-984c-415c-9d34-1a45dc3b1e82" ma:anchorId="00000000-0000-0000-0000-000000000000" ma:open="false" ma:isKeyword="false">
      <xsd:complexType>
        <xsd:sequence>
          <xsd:element ref="pc:Terms" minOccurs="0" maxOccurs="1"/>
        </xsd:sequence>
      </xsd:complexType>
    </xsd:element>
    <xsd:element name="le1ccfbf6d314e9293a47fe757b16fa1" ma:index="26" nillable="true" ma:taxonomy="true" ma:internalName="le1ccfbf6d314e9293a47fe757b16fa1" ma:taxonomyFieldName="APHC_x0020_Subject" ma:displayName="APHC Subject" ma:readOnly="false" ma:default="" ma:fieldId="{5e1ccfbf-6d31-4e92-93a4-7fe757b16fa1}" ma:taxonomyMulti="true" ma:sspId="ef969d4e-f934-4b84-ba52-2aa0263e4f45" ma:termSetId="4a59e886-c487-497c-8bef-4fdf4568f97a" ma:anchorId="00000000-0000-0000-0000-000000000000" ma:open="false" ma:isKeyword="false">
      <xsd:complexType>
        <xsd:sequence>
          <xsd:element ref="pc:Terms" minOccurs="0" maxOccurs="1"/>
        </xsd:sequence>
      </xsd:complexType>
    </xsd:element>
    <xsd:element name="d007778d471448f8af219ac7f2afa059" ma:index="27" nillable="true" ma:taxonomy="true" ma:internalName="d007778d471448f8af219ac7f2afa059" ma:taxonomyFieldName="FOIACategory" ma:displayName="FOIA Category" ma:readOnly="false" ma:default="" ma:fieldId="{d007778d-4714-48f8-af21-9ac7f2afa059}" ma:sspId="ef969d4e-f934-4b84-ba52-2aa0263e4f45" ma:termSetId="abaa2225-d339-4f40-b00a-539bdecd4f80" ma:anchorId="00000000-0000-0000-0000-000000000000" ma:open="false" ma:isKeyword="false">
      <xsd:complexType>
        <xsd:sequence>
          <xsd:element ref="pc:Terms" minOccurs="0" maxOccurs="1"/>
        </xsd:sequence>
      </xsd:complexType>
    </xsd:element>
    <xsd:element name="APHCTopic" ma:index="29" nillable="true" ma:displayName="APHC Topic" ma:format="Dropdown" ma:internalName="APHCTopic">
      <xsd:simpleType>
        <xsd:restriction base="dms:Choice">
          <xsd:enumeration value="Accountability and Readiness"/>
          <xsd:enumeration value="Clinical"/>
          <xsd:enumeration value="Emergency Response"/>
          <xsd:enumeration value="Expanding Operations"/>
          <xsd:enumeration value="Infection Control"/>
          <xsd:enumeration value="Logistics"/>
          <xsd:enumeration value="Modeling and Surveillance"/>
          <xsd:enumeration value="Occupational and Environmental Health"/>
          <xsd:enumeration value="Process Improvement"/>
          <xsd:enumeration value="Remote Work"/>
          <xsd:enumeration value="Research"/>
          <xsd:enumeration value="Screening and Detection"/>
          <xsd:enumeration value="Self-Care"/>
        </xsd:restriction>
      </xsd:simpleType>
    </xsd:element>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ate_x0020_Published xmlns="e425d0ee-8049-446d-8d36-f3b66895ec60">2016-06-17T04:00:00+00:00</Date_x0020_Published>
    <FOIA xmlns="e425d0ee-8049-446d-8d36-f3b66895ec60">false</FOIA>
    <Creator xmlns="e425d0ee-8049-446d-8d36-f3b66895ec60" xsi:nil="true"/>
    <a027d7584ca449c6b0efde7e8ec36a9e xmlns="e425d0ee-8049-446d-8d36-f3b66895ec60">
      <Terms xmlns="http://schemas.microsoft.com/office/infopath/2007/PartnerControls"/>
    </a027d7584ca449c6b0efde7e8ec36a9e>
    <n17d62336a424fea9a5e227f70056a0c xmlns="e425d0ee-8049-446d-8d36-f3b66895ec60">
      <Terms xmlns="http://schemas.microsoft.com/office/infopath/2007/PartnerControls">
        <TermInfo xmlns="http://schemas.microsoft.com/office/infopath/2007/PartnerControls">
          <TermName xmlns="http://schemas.microsoft.com/office/infopath/2007/PartnerControls">Health Professionals</TermName>
          <TermId xmlns="http://schemas.microsoft.com/office/infopath/2007/PartnerControls">567d9f2d-c5ed-4610-879d-18f7b1433204</TermId>
        </TermInfo>
        <TermInfo xmlns="http://schemas.microsoft.com/office/infopath/2007/PartnerControls">
          <TermName xmlns="http://schemas.microsoft.com/office/infopath/2007/PartnerControls">Soldiers and Beneficiaries</TermName>
          <TermId xmlns="http://schemas.microsoft.com/office/infopath/2007/PartnerControls">12fbafe3-4915-4420-b9be-e97434ac0af0</TermId>
        </TermInfo>
      </Terms>
    </n17d62336a424fea9a5e227f70056a0c>
    <eac4a34ba22a4cc7ae48cab8351f7636 xmlns="e425d0ee-8049-446d-8d36-f3b66895ec60">
      <Terms xmlns="http://schemas.microsoft.com/office/infopath/2007/PartnerControls">
        <TermInfo xmlns="http://schemas.microsoft.com/office/infopath/2007/PartnerControls">
          <TermName xmlns="http://schemas.microsoft.com/office/infopath/2007/PartnerControls">MS PowerPoint</TermName>
          <TermId xmlns="http://schemas.microsoft.com/office/infopath/2007/PartnerControls">e62ec504-05a0-4a26-84e5-76d42de513ca</TermId>
        </TermInfo>
      </Terms>
    </eac4a34ba22a4cc7ae48cab8351f7636>
    <b92bde77b4d242efa1dc557b6c7a4f78 xmlns="e425d0ee-8049-446d-8d36-f3b66895ec60">
      <Terms xmlns="http://schemas.microsoft.com/office/infopath/2007/PartnerControls">
        <TermInfo xmlns="http://schemas.microsoft.com/office/infopath/2007/PartnerControls">
          <TermName xmlns="http://schemas.microsoft.com/office/infopath/2007/PartnerControls">Education, Training</TermName>
          <TermId xmlns="http://schemas.microsoft.com/office/infopath/2007/PartnerControls">098d3463-0a9d-4c30-84a5-e7d9dede3bca</TermId>
        </TermInfo>
      </Terms>
    </b92bde77b4d242efa1dc557b6c7a4f78>
    <le1ccfbf6d314e9293a47fe757b16fa1 xmlns="e425d0ee-8049-446d-8d36-f3b66895ec60">
      <Terms xmlns="http://schemas.microsoft.com/office/infopath/2007/PartnerControls">
        <TermInfo xmlns="http://schemas.microsoft.com/office/infopath/2007/PartnerControls">
          <TermName xmlns="http://schemas.microsoft.com/office/infopath/2007/PartnerControls">Diseases</TermName>
          <TermId xmlns="http://schemas.microsoft.com/office/infopath/2007/PartnerControls">d2796a44-c4d4-4945-89d8-5dc5fe95b229</TermId>
        </TermInfo>
      </Terms>
    </le1ccfbf6d314e9293a47fe757b16fa1>
    <d007778d471448f8af219ac7f2afa059 xmlns="e425d0ee-8049-446d-8d36-f3b66895ec60">
      <Terms xmlns="http://schemas.microsoft.com/office/infopath/2007/PartnerControls"/>
    </d007778d471448f8af219ac7f2afa059>
    <g263e59f98f44538844ef412e0d44c2b xmlns="e425d0ee-8049-446d-8d36-f3b66895ec60">
      <Terms xmlns="http://schemas.microsoft.com/office/infopath/2007/PartnerControls">
        <TermInfo xmlns="http://schemas.microsoft.com/office/infopath/2007/PartnerControls">
          <TermName xmlns="http://schemas.microsoft.com/office/infopath/2007/PartnerControls">PHC</TermName>
          <TermId xmlns="http://schemas.microsoft.com/office/infopath/2007/PartnerControls">cbb82d80-acc7-460a-bc7b-734de0f7a8a4</TermId>
        </TermInfo>
      </Terms>
    </g263e59f98f44538844ef412e0d44c2b>
    <f67ff37bdf094ce98ef406a62a333ef9 xmlns="e425d0ee-8049-446d-8d36-f3b66895ec60">
      <Terms xmlns="http://schemas.microsoft.com/office/infopath/2007/PartnerControls">
        <TermInfo xmlns="http://schemas.microsoft.com/office/infopath/2007/PartnerControls">
          <TermName xmlns="http://schemas.microsoft.com/office/infopath/2007/PartnerControls">Unlimited Distribution</TermName>
          <TermId xmlns="http://schemas.microsoft.com/office/infopath/2007/PartnerControls">cebff999-845c-41ca-ad95-d0bac261d81d</TermId>
        </TermInfo>
      </Terms>
    </f67ff37bdf094ce98ef406a62a333ef9>
    <TaxCatchAll xmlns="e425d0ee-8049-446d-8d36-f3b66895ec60">
      <Value>15</Value>
      <Value>59</Value>
      <Value>58</Value>
      <Value>21</Value>
      <Value>100</Value>
      <Value>34</Value>
    </TaxCatchAll>
    <APHCTopic xmlns="e425d0ee-8049-446d-8d36-f3b66895ec60" xsi:nil="true"/>
  </documentManagement>
</p:properties>
</file>

<file path=customXml/itemProps1.xml><?xml version="1.0" encoding="utf-8"?>
<ds:datastoreItem xmlns:ds="http://schemas.openxmlformats.org/officeDocument/2006/customXml" ds:itemID="{DCD0E738-EBBC-4541-BDF6-622070C8C29F}"/>
</file>

<file path=customXml/itemProps2.xml><?xml version="1.0" encoding="utf-8"?>
<ds:datastoreItem xmlns:ds="http://schemas.openxmlformats.org/officeDocument/2006/customXml" ds:itemID="{A7ADE903-8031-4E1D-B015-E7366A3075B3}"/>
</file>

<file path=customXml/itemProps3.xml><?xml version="1.0" encoding="utf-8"?>
<ds:datastoreItem xmlns:ds="http://schemas.openxmlformats.org/officeDocument/2006/customXml" ds:itemID="{0F406F10-AD94-4B86-B47B-A40D233F5CC6}"/>
</file>

<file path=docProps/app.xml><?xml version="1.0" encoding="utf-8"?>
<Properties xmlns="http://schemas.openxmlformats.org/officeDocument/2006/extended-properties" xmlns:vt="http://schemas.openxmlformats.org/officeDocument/2006/docPropsVTypes">
  <TotalTime>2223</TotalTime>
  <Words>2841</Words>
  <Application>Microsoft Office PowerPoint</Application>
  <PresentationFormat>On-screen Show (16:9)</PresentationFormat>
  <Paragraphs>267</Paragraphs>
  <Slides>17</Slides>
  <Notes>13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MEDCOM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Zika Virus: Know How to Protect Yourself</dc:title>
  <dc:creator>Arnold, Jerry Mr CTR US USA MEDCOM PHC</dc:creator>
  <cp:lastModifiedBy>Shawn Bowman</cp:lastModifiedBy>
  <cp:revision>121</cp:revision>
  <dcterms:created xsi:type="dcterms:W3CDTF">2016-02-18T14:49:04Z</dcterms:created>
  <dcterms:modified xsi:type="dcterms:W3CDTF">2016-06-17T14:15:45Z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0x010100AF718E17B45EA64183FB06646B487EBC00414479C20549684EBCAA90626BB0744C</vt:lpwstr>
  </property>
  <property fmtid="{D5CDD505-2E9C-101B-9397-08002B2CF9AE}" pid="3" name="Order">
    <vt:r8>173200</vt:r8>
  </property>
  <property fmtid="{D5CDD505-2E9C-101B-9397-08002B2CF9AE}" pid="4" name="Audience1">
    <vt:lpwstr>15;#Health Professionals|12fbafe3-4915-4420-b9be-e97434ac0af0</vt:lpwstr>
  </property>
  <property fmtid="{D5CDD505-2E9C-101B-9397-08002B2CF9AE}" pid="5" name="Purpose1">
    <vt:lpwstr>58;#Education, Training|098d3463-0a9d-4c30-84a5-e7d9dede3bca</vt:lpwstr>
  </property>
  <property fmtid="{D5CDD505-2E9C-101B-9397-08002B2CF9AE}" pid="6" name="Distribution">
    <vt:lpwstr>59;#Unlimited Distribution|cebff999-845c-41ca-ad95-d0bac261d81d</vt:lpwstr>
  </property>
  <property fmtid="{D5CDD505-2E9C-101B-9397-08002B2CF9AE}" pid="7" name="FOIACategory">
    <vt:lpwstr/>
  </property>
  <property fmtid="{D5CDD505-2E9C-101B-9397-08002B2CF9AE}" pid="8" name="Series">
    <vt:lpwstr/>
  </property>
  <property fmtid="{D5CDD505-2E9C-101B-9397-08002B2CF9AE}" pid="9" name="APHC Subject">
    <vt:lpwstr>34;#Diseases|d2796a44-c4d4-4945-89d8-5dc5fe95b229</vt:lpwstr>
  </property>
  <property fmtid="{D5CDD505-2E9C-101B-9397-08002B2CF9AE}" pid="10" name="Publisher">
    <vt:lpwstr>21;#PHC|cbb82d80-acc7-460a-bc7b-734de0f7a8a4</vt:lpwstr>
  </property>
  <property fmtid="{D5CDD505-2E9C-101B-9397-08002B2CF9AE}" pid="11" name="FileFormat">
    <vt:lpwstr>100;#MS PowerPoint|e62ec504-05a0-4a26-84e5-76d42de513ca</vt:lpwstr>
  </property>
</Properties>
</file>